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9"/>
  </p:notesMasterIdLst>
  <p:sldIdLst>
    <p:sldId id="987" r:id="rId2"/>
    <p:sldId id="988" r:id="rId3"/>
    <p:sldId id="570" r:id="rId4"/>
    <p:sldId id="569" r:id="rId5"/>
    <p:sldId id="571" r:id="rId6"/>
    <p:sldId id="986" r:id="rId7"/>
    <p:sldId id="989" r:id="rId8"/>
    <p:sldId id="991" r:id="rId9"/>
    <p:sldId id="992" r:id="rId10"/>
    <p:sldId id="993" r:id="rId11"/>
    <p:sldId id="996" r:id="rId12"/>
    <p:sldId id="995" r:id="rId13"/>
    <p:sldId id="994" r:id="rId14"/>
    <p:sldId id="976" r:id="rId15"/>
    <p:sldId id="999" r:id="rId16"/>
    <p:sldId id="998" r:id="rId17"/>
    <p:sldId id="5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453" autoAdjust="0"/>
  </p:normalViewPr>
  <p:slideViewPr>
    <p:cSldViewPr>
      <p:cViewPr varScale="1">
        <p:scale>
          <a:sx n="104" d="100"/>
          <a:sy n="104" d="100"/>
        </p:scale>
        <p:origin x="188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90A62-3FA5-144D-A120-CF04EDB29711}" type="datetimeFigureOut">
              <a:rPr lang="en-US" smtClean="0"/>
              <a:pPr/>
              <a:t>4/21/23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8EF6F-14CD-544E-9BE3-F903D71547A9}" type="slidenum">
              <a:rPr lang="en-US" smtClean="0"/>
              <a:pPr/>
              <a:t>‹#›</a:t>
            </a:fld>
            <a:endParaRPr lang="en-US"/>
          </a:p>
        </p:txBody>
      </p:sp>
    </p:spTree>
    <p:extLst>
      <p:ext uri="{BB962C8B-B14F-4D97-AF65-F5344CB8AC3E}">
        <p14:creationId xmlns:p14="http://schemas.microsoft.com/office/powerpoint/2010/main" val="706808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8EF6F-14CD-544E-9BE3-F903D71547A9}" type="slidenum">
              <a:rPr lang="en-US" smtClean="0"/>
              <a:pPr/>
              <a:t>8</a:t>
            </a:fld>
            <a:endParaRPr lang="en-US"/>
          </a:p>
        </p:txBody>
      </p:sp>
    </p:spTree>
    <p:extLst>
      <p:ext uri="{BB962C8B-B14F-4D97-AF65-F5344CB8AC3E}">
        <p14:creationId xmlns:p14="http://schemas.microsoft.com/office/powerpoint/2010/main" val="107166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Recognizing the lineage…</a:t>
            </a:r>
          </a:p>
        </p:txBody>
      </p:sp>
      <p:sp>
        <p:nvSpPr>
          <p:cNvPr id="4" name="Slide Number Placeholder 3"/>
          <p:cNvSpPr>
            <a:spLocks noGrp="1"/>
          </p:cNvSpPr>
          <p:nvPr>
            <p:ph type="sldNum" sz="quarter" idx="5"/>
          </p:nvPr>
        </p:nvSpPr>
        <p:spPr/>
        <p:txBody>
          <a:bodyPr/>
          <a:lstStyle/>
          <a:p>
            <a:fld id="{7888EF6F-14CD-544E-9BE3-F903D71547A9}" type="slidenum">
              <a:rPr lang="en-US" smtClean="0"/>
              <a:pPr/>
              <a:t>14</a:t>
            </a:fld>
            <a:endParaRPr lang="en-US"/>
          </a:p>
        </p:txBody>
      </p:sp>
    </p:spTree>
    <p:extLst>
      <p:ext uri="{BB962C8B-B14F-4D97-AF65-F5344CB8AC3E}">
        <p14:creationId xmlns:p14="http://schemas.microsoft.com/office/powerpoint/2010/main" val="211603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4267844-E078-47E7-9704-FBFCC76287AF}" type="datetimeFigureOut">
              <a:rPr lang="en-GB" smtClean="0"/>
              <a:pPr/>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267844-E078-47E7-9704-FBFCC76287AF}" type="datetimeFigureOut">
              <a:rPr lang="en-GB" smtClean="0"/>
              <a:pPr/>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267844-E078-47E7-9704-FBFCC76287AF}" type="datetimeFigureOut">
              <a:rPr lang="en-GB" smtClean="0"/>
              <a:pPr/>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267844-E078-47E7-9704-FBFCC76287AF}" type="datetimeFigureOut">
              <a:rPr lang="en-GB" smtClean="0"/>
              <a:pPr/>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267844-E078-47E7-9704-FBFCC76287AF}" type="datetimeFigureOut">
              <a:rPr lang="en-GB" smtClean="0"/>
              <a:pPr/>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4267844-E078-47E7-9704-FBFCC76287AF}" type="datetimeFigureOut">
              <a:rPr lang="en-GB" smtClean="0"/>
              <a:pPr/>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4267844-E078-47E7-9704-FBFCC76287AF}" type="datetimeFigureOut">
              <a:rPr lang="en-GB" smtClean="0"/>
              <a:pPr/>
              <a:t>21/04/2023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4267844-E078-47E7-9704-FBFCC76287AF}" type="datetimeFigureOut">
              <a:rPr lang="en-GB" smtClean="0"/>
              <a:pPr/>
              <a:t>21/04/2023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67844-E078-47E7-9704-FBFCC76287AF}" type="datetimeFigureOut">
              <a:rPr lang="en-GB" smtClean="0"/>
              <a:pPr/>
              <a:t>21/04/2023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4267844-E078-47E7-9704-FBFCC76287AF}" type="datetimeFigureOut">
              <a:rPr lang="en-GB" smtClean="0"/>
              <a:pPr/>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4267844-E078-47E7-9704-FBFCC76287AF}" type="datetimeFigureOut">
              <a:rPr lang="en-GB" smtClean="0"/>
              <a:pPr/>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67844-E078-47E7-9704-FBFCC76287AF}" type="datetimeFigureOut">
              <a:rPr lang="en-GB" smtClean="0"/>
              <a:pPr/>
              <a:t>21/04/2023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BEE40-2633-413E-BF69-8B0D1E793A0C}" type="slidenum">
              <a:rPr lang="en-GB" smtClean="0"/>
              <a:pPr/>
              <a:t>‹#›</a:t>
            </a:fld>
            <a:endParaRPr lang="en-GB"/>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jeongmeeyoon.com/aw_pinkblue.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3 Page 4.eps">
            <a:extLst>
              <a:ext uri="{FF2B5EF4-FFF2-40B4-BE49-F238E27FC236}">
                <a16:creationId xmlns:a16="http://schemas.microsoft.com/office/drawing/2014/main" id="{7CCA43D9-AA70-A32A-833E-8762A6A5C35D}"/>
              </a:ext>
            </a:extLst>
          </p:cNvPr>
          <p:cNvPicPr>
            <a:picLocks noChangeAspect="1"/>
          </p:cNvPicPr>
          <p:nvPr/>
        </p:nvPicPr>
        <p:blipFill rotWithShape="1">
          <a:blip r:embed="rId2">
            <a:extLst>
              <a:ext uri="{28A0092B-C50C-407E-A947-70E740481C1C}">
                <a14:useLocalDpi xmlns:a14="http://schemas.microsoft.com/office/drawing/2010/main" val="0"/>
              </a:ext>
            </a:extLst>
          </a:blip>
          <a:srcRect l="43528" t="74904" r="3917" b="2087"/>
          <a:stretch/>
        </p:blipFill>
        <p:spPr>
          <a:xfrm>
            <a:off x="4319464" y="5271187"/>
            <a:ext cx="4824536" cy="1584176"/>
          </a:xfrm>
          <a:prstGeom prst="rect">
            <a:avLst/>
          </a:prstGeom>
        </p:spPr>
      </p:pic>
      <p:pic>
        <p:nvPicPr>
          <p:cNvPr id="5" name="Picture 2">
            <a:extLst>
              <a:ext uri="{FF2B5EF4-FFF2-40B4-BE49-F238E27FC236}">
                <a16:creationId xmlns:a16="http://schemas.microsoft.com/office/drawing/2014/main" id="{82B3DFDE-B8C2-B6F3-3F6B-C18FB3C246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 r="53732" b="12895"/>
          <a:stretch/>
        </p:blipFill>
        <p:spPr bwMode="auto">
          <a:xfrm>
            <a:off x="-8318" y="5271187"/>
            <a:ext cx="4327781" cy="15868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C265F4-0A4E-78B7-64F1-3054048AC6AD}"/>
              </a:ext>
            </a:extLst>
          </p:cNvPr>
          <p:cNvSpPr txBox="1"/>
          <p:nvPr/>
        </p:nvSpPr>
        <p:spPr>
          <a:xfrm>
            <a:off x="1223628" y="1211267"/>
            <a:ext cx="6696744" cy="3139321"/>
          </a:xfrm>
          <a:prstGeom prst="rect">
            <a:avLst/>
          </a:prstGeom>
          <a:noFill/>
        </p:spPr>
        <p:txBody>
          <a:bodyPr wrap="square">
            <a:spAutoFit/>
          </a:bodyPr>
          <a:lstStyle/>
          <a:p>
            <a:pPr algn="ctr" eaLnBrk="1" hangingPunct="1">
              <a:defRPr/>
            </a:pPr>
            <a:r>
              <a:rPr lang="en-GB" sz="4400" dirty="0"/>
              <a:t>Human Nature and Human Kinds</a:t>
            </a:r>
            <a:endParaRPr lang="en-US" altLang="x-none" sz="4400" dirty="0">
              <a:latin typeface="+mj-lt"/>
            </a:endParaRPr>
          </a:p>
          <a:p>
            <a:pPr algn="ctr" eaLnBrk="1" hangingPunct="1">
              <a:defRPr/>
            </a:pPr>
            <a:r>
              <a:rPr lang="en-GB" sz="3600" dirty="0">
                <a:latin typeface="+mj-lt"/>
              </a:rPr>
              <a:t>Gifford Lecture 5</a:t>
            </a:r>
            <a:endParaRPr lang="en-US" altLang="x-none" sz="3600" dirty="0">
              <a:latin typeface="+mj-lt"/>
            </a:endParaRPr>
          </a:p>
          <a:p>
            <a:pPr algn="ctr" eaLnBrk="1" hangingPunct="1">
              <a:defRPr/>
            </a:pPr>
            <a:r>
              <a:rPr lang="en-US" altLang="x-none" sz="2800" dirty="0">
                <a:latin typeface="+mj-lt"/>
              </a:rPr>
              <a:t>May 9, 2023</a:t>
            </a:r>
          </a:p>
          <a:p>
            <a:pPr algn="ctr" eaLnBrk="1" hangingPunct="1">
              <a:defRPr/>
            </a:pPr>
            <a:endParaRPr lang="en-US" altLang="x-none" dirty="0">
              <a:latin typeface="+mj-lt"/>
            </a:endParaRPr>
          </a:p>
          <a:p>
            <a:pPr algn="ctr" eaLnBrk="1" hangingPunct="1">
              <a:defRPr/>
            </a:pPr>
            <a:r>
              <a:rPr lang="en-US" altLang="x-none" sz="2800" dirty="0">
                <a:latin typeface="+mj-lt"/>
              </a:rPr>
              <a:t>John Dupré, Egenis, University of Exeter</a:t>
            </a:r>
          </a:p>
        </p:txBody>
      </p:sp>
    </p:spTree>
    <p:extLst>
      <p:ext uri="{BB962C8B-B14F-4D97-AF65-F5344CB8AC3E}">
        <p14:creationId xmlns:p14="http://schemas.microsoft.com/office/powerpoint/2010/main" val="37343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4 Waddington's (1957) depiction of his 'epigenetic landscape'... | Download  Scientific Diagram">
            <a:extLst>
              <a:ext uri="{FF2B5EF4-FFF2-40B4-BE49-F238E27FC236}">
                <a16:creationId xmlns:a16="http://schemas.microsoft.com/office/drawing/2014/main" id="{C5C86B3B-CC94-9196-19B6-0112A4F55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 y="2708920"/>
            <a:ext cx="9144000" cy="3201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6D4953-ED63-DECA-8732-B4A5C78DD64F}"/>
              </a:ext>
            </a:extLst>
          </p:cNvPr>
          <p:cNvSpPr txBox="1"/>
          <p:nvPr/>
        </p:nvSpPr>
        <p:spPr>
          <a:xfrm>
            <a:off x="1115616" y="332656"/>
            <a:ext cx="7416824" cy="2308324"/>
          </a:xfrm>
          <a:prstGeom prst="rect">
            <a:avLst/>
          </a:prstGeom>
          <a:noFill/>
        </p:spPr>
        <p:txBody>
          <a:bodyPr wrap="square" rtlCol="0">
            <a:spAutoFit/>
          </a:bodyPr>
          <a:lstStyle/>
          <a:p>
            <a:r>
              <a:rPr lang="en-US" sz="2400" dirty="0"/>
              <a:t>Waddington’s “epigenetic landscape”. On the left the pathways that can be taken by a developing biological system (cell, organism, etc.). On the right the pegs represent possible changes (epigenetic) to the shape of the landscape that may effect the final destination of the rolling ball.</a:t>
            </a:r>
          </a:p>
        </p:txBody>
      </p:sp>
      <p:sp>
        <p:nvSpPr>
          <p:cNvPr id="5" name="TextBox 4">
            <a:extLst>
              <a:ext uri="{FF2B5EF4-FFF2-40B4-BE49-F238E27FC236}">
                <a16:creationId xmlns:a16="http://schemas.microsoft.com/office/drawing/2014/main" id="{89D13BA5-F666-7FF7-880B-33D025777A4C}"/>
              </a:ext>
            </a:extLst>
          </p:cNvPr>
          <p:cNvSpPr txBox="1"/>
          <p:nvPr/>
        </p:nvSpPr>
        <p:spPr>
          <a:xfrm>
            <a:off x="2051720" y="6156012"/>
            <a:ext cx="4683911" cy="369332"/>
          </a:xfrm>
          <a:prstGeom prst="rect">
            <a:avLst/>
          </a:prstGeom>
          <a:noFill/>
        </p:spPr>
        <p:txBody>
          <a:bodyPr wrap="none" rtlCol="0">
            <a:spAutoFit/>
          </a:bodyPr>
          <a:lstStyle/>
          <a:p>
            <a:r>
              <a:rPr lang="en-US" dirty="0"/>
              <a:t>C. H. Waddington (1957). Drawing by John Piper.</a:t>
            </a:r>
          </a:p>
        </p:txBody>
      </p:sp>
    </p:spTree>
    <p:extLst>
      <p:ext uri="{BB962C8B-B14F-4D97-AF65-F5344CB8AC3E}">
        <p14:creationId xmlns:p14="http://schemas.microsoft.com/office/powerpoint/2010/main" val="426837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3446E5-BFE9-483A-8116-2FF8EAD676EB}"/>
              </a:ext>
            </a:extLst>
          </p:cNvPr>
          <p:cNvSpPr txBox="1"/>
          <p:nvPr/>
        </p:nvSpPr>
        <p:spPr>
          <a:xfrm>
            <a:off x="395537" y="1014973"/>
            <a:ext cx="5472608" cy="4524315"/>
          </a:xfrm>
          <a:prstGeom prst="rect">
            <a:avLst/>
          </a:prstGeom>
          <a:noFill/>
        </p:spPr>
        <p:txBody>
          <a:bodyPr wrap="square">
            <a:spAutoFit/>
          </a:bodyPr>
          <a:lstStyle/>
          <a:p>
            <a:pPr algn="l"/>
            <a:r>
              <a:rPr lang="en-GB" sz="2400" dirty="0">
                <a:highlight>
                  <a:srgbClr val="000000"/>
                </a:highlight>
                <a:latin typeface="Proxima Nova Subset"/>
              </a:rPr>
              <a:t>“</a:t>
            </a:r>
            <a:r>
              <a:rPr lang="en-GB" sz="2400" b="0" i="0" u="none" strike="noStrike" dirty="0">
                <a:effectLst/>
                <a:latin typeface="Proxima Nova Subset"/>
              </a:rPr>
              <a:t>based on randomly chosen genetic differences, human races and populations are remarkably similar to each other, with the largest part by far of human variation being accounted for by the differences between individuals…</a:t>
            </a:r>
          </a:p>
          <a:p>
            <a:pPr algn="l"/>
            <a:endParaRPr lang="en-GB" sz="2400" b="0" i="0" u="none" strike="noStrike" dirty="0">
              <a:effectLst/>
              <a:latin typeface="Proxima Nova Subset"/>
            </a:endParaRPr>
          </a:p>
          <a:p>
            <a:pPr algn="l"/>
            <a:r>
              <a:rPr lang="en-GB" sz="2400" b="0" i="0" u="none" strike="noStrike" dirty="0">
                <a:effectLst/>
                <a:latin typeface="Proxima Nova Subset"/>
              </a:rPr>
              <a:t>Human racial classification is of no social value and is positively destructive of social and human relations.” (</a:t>
            </a:r>
            <a:r>
              <a:rPr lang="en-GB" sz="2400" b="0" i="0" u="none" strike="noStrike" dirty="0" err="1">
                <a:effectLst/>
                <a:latin typeface="Proxima Nova Subset"/>
              </a:rPr>
              <a:t>Lewontin</a:t>
            </a:r>
            <a:r>
              <a:rPr lang="en-GB" sz="2400" b="0" i="0" u="none" strike="noStrike" dirty="0">
                <a:effectLst/>
                <a:latin typeface="Proxima Nova Subset"/>
              </a:rPr>
              <a:t> 1972)</a:t>
            </a:r>
          </a:p>
        </p:txBody>
      </p:sp>
      <p:pic>
        <p:nvPicPr>
          <p:cNvPr id="8194" name="Picture 2" descr="Remembering Dick Lewontin, Brilliant Biologist, Mathematician, Geneticist,  and Mentor - Innocence Project">
            <a:extLst>
              <a:ext uri="{FF2B5EF4-FFF2-40B4-BE49-F238E27FC236}">
                <a16:creationId xmlns:a16="http://schemas.microsoft.com/office/drawing/2014/main" id="{24DEDEFD-A220-56E3-47E5-9AF6BF594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013" t="-263" r="26375"/>
          <a:stretch/>
        </p:blipFill>
        <p:spPr bwMode="auto">
          <a:xfrm>
            <a:off x="6012160" y="836713"/>
            <a:ext cx="3131840" cy="4880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E01F5E-AB83-0D2A-1210-21C4DC1FFBBF}"/>
              </a:ext>
            </a:extLst>
          </p:cNvPr>
          <p:cNvSpPr txBox="1"/>
          <p:nvPr/>
        </p:nvSpPr>
        <p:spPr>
          <a:xfrm>
            <a:off x="6084168" y="6093296"/>
            <a:ext cx="3013454" cy="369332"/>
          </a:xfrm>
          <a:prstGeom prst="rect">
            <a:avLst/>
          </a:prstGeom>
          <a:noFill/>
        </p:spPr>
        <p:txBody>
          <a:bodyPr wrap="none" rtlCol="0">
            <a:spAutoFit/>
          </a:bodyPr>
          <a:lstStyle/>
          <a:p>
            <a:r>
              <a:rPr lang="en-US" dirty="0"/>
              <a:t>Richard </a:t>
            </a:r>
            <a:r>
              <a:rPr lang="en-US" dirty="0" err="1"/>
              <a:t>Lewontin</a:t>
            </a:r>
            <a:r>
              <a:rPr lang="en-US" dirty="0"/>
              <a:t> (1929-2021)</a:t>
            </a:r>
          </a:p>
        </p:txBody>
      </p:sp>
    </p:spTree>
    <p:extLst>
      <p:ext uri="{BB962C8B-B14F-4D97-AF65-F5344CB8AC3E}">
        <p14:creationId xmlns:p14="http://schemas.microsoft.com/office/powerpoint/2010/main" val="351472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9952" y="692696"/>
            <a:ext cx="4608512" cy="5760640"/>
          </a:xfrm>
        </p:spPr>
        <p:txBody>
          <a:bodyPr>
            <a:normAutofit fontScale="55000" lnSpcReduction="20000"/>
          </a:bodyPr>
          <a:lstStyle/>
          <a:p>
            <a:pPr marL="0" indent="0">
              <a:buNone/>
            </a:pPr>
            <a:r>
              <a:rPr lang="en-US" sz="4500" dirty="0"/>
              <a:t>“Analysis of genomes from around the world establishes that there is a biological basis for race, despite the official statements to the contrary of leading social science organizations. An illustration of the point is the fact that with mixed race populations, such as African Americans, geneticists can now track along an individual’s genome, and assign each segment to an African or European ancestor, an exercise that would be impossible if race did not have some basis in biological reality.” (Nicholas Wade, </a:t>
            </a:r>
            <a:r>
              <a:rPr lang="en-US" sz="4500" i="1" dirty="0"/>
              <a:t>Time</a:t>
            </a:r>
            <a:r>
              <a:rPr lang="en-US" sz="4500" dirty="0"/>
              <a:t>, May 9, 2014)</a:t>
            </a:r>
          </a:p>
          <a:p>
            <a:pPr marL="0" indent="0">
              <a:buNone/>
            </a:pPr>
            <a:endParaRPr lang="en-US" dirty="0"/>
          </a:p>
        </p:txBody>
      </p:sp>
      <p:pic>
        <p:nvPicPr>
          <p:cNvPr id="4" name="Picture 3"/>
          <p:cNvPicPr>
            <a:picLocks noChangeAspect="1"/>
          </p:cNvPicPr>
          <p:nvPr/>
        </p:nvPicPr>
        <p:blipFill rotWithShape="1">
          <a:blip r:embed="rId2"/>
          <a:srcRect l="51269" t="-3978"/>
          <a:stretch/>
        </p:blipFill>
        <p:spPr>
          <a:xfrm>
            <a:off x="539552" y="980728"/>
            <a:ext cx="3312368" cy="4240619"/>
          </a:xfrm>
          <a:prstGeom prst="rect">
            <a:avLst/>
          </a:prstGeom>
        </p:spPr>
      </p:pic>
    </p:spTree>
    <p:extLst>
      <p:ext uri="{BB962C8B-B14F-4D97-AF65-F5344CB8AC3E}">
        <p14:creationId xmlns:p14="http://schemas.microsoft.com/office/powerpoint/2010/main" val="3308122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ysterious &quot;population hub&quot; spawned ancient human migration - Big Think">
            <a:extLst>
              <a:ext uri="{FF2B5EF4-FFF2-40B4-BE49-F238E27FC236}">
                <a16:creationId xmlns:a16="http://schemas.microsoft.com/office/drawing/2014/main" id="{13A4FAD5-9404-2966-18EA-8303E9E3C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352BC7-B0D1-F02F-FB60-8CD51D8AB257}"/>
              </a:ext>
            </a:extLst>
          </p:cNvPr>
          <p:cNvSpPr txBox="1"/>
          <p:nvPr/>
        </p:nvSpPr>
        <p:spPr>
          <a:xfrm>
            <a:off x="107504" y="116632"/>
            <a:ext cx="8928992" cy="1569660"/>
          </a:xfrm>
          <a:prstGeom prst="rect">
            <a:avLst/>
          </a:prstGeom>
          <a:noFill/>
        </p:spPr>
        <p:txBody>
          <a:bodyPr wrap="square" rtlCol="0">
            <a:spAutoFit/>
          </a:bodyPr>
          <a:lstStyle/>
          <a:p>
            <a:r>
              <a:rPr lang="en-US" sz="2400" dirty="0"/>
              <a:t>This map shows the very general overall tendencies of human migration. The racial groups distinguished by </a:t>
            </a:r>
            <a:r>
              <a:rPr lang="en-US" sz="2400" i="1" dirty="0"/>
              <a:t>structure</a:t>
            </a:r>
            <a:r>
              <a:rPr lang="en-US" sz="2400" dirty="0"/>
              <a:t> reflect the timings of these movements, and sometimes of much more minor migrations.</a:t>
            </a:r>
          </a:p>
        </p:txBody>
      </p:sp>
    </p:spTree>
    <p:extLst>
      <p:ext uri="{BB962C8B-B14F-4D97-AF65-F5344CB8AC3E}">
        <p14:creationId xmlns:p14="http://schemas.microsoft.com/office/powerpoint/2010/main" val="202642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0C7FEA-9B18-7CA4-B8E0-262084BDF9FF}"/>
              </a:ext>
            </a:extLst>
          </p:cNvPr>
          <p:cNvSpPr>
            <a:spLocks noGrp="1"/>
          </p:cNvSpPr>
          <p:nvPr>
            <p:ph type="sldNum" sz="quarter" idx="12"/>
          </p:nvPr>
        </p:nvSpPr>
        <p:spPr/>
        <p:txBody>
          <a:bodyPr/>
          <a:lstStyle/>
          <a:p>
            <a:fld id="{398BEE40-2633-413E-BF69-8B0D1E793A0C}" type="slidenum">
              <a:rPr lang="en-GB" smtClean="0"/>
              <a:pPr/>
              <a:t>14</a:t>
            </a:fld>
            <a:endParaRPr lang="en-GB"/>
          </a:p>
        </p:txBody>
      </p:sp>
      <p:sp>
        <p:nvSpPr>
          <p:cNvPr id="4" name="TextBox 3">
            <a:extLst>
              <a:ext uri="{FF2B5EF4-FFF2-40B4-BE49-F238E27FC236}">
                <a16:creationId xmlns:a16="http://schemas.microsoft.com/office/drawing/2014/main" id="{9E7478C2-070F-E4F3-128E-77834063B559}"/>
              </a:ext>
            </a:extLst>
          </p:cNvPr>
          <p:cNvSpPr txBox="1"/>
          <p:nvPr/>
        </p:nvSpPr>
        <p:spPr>
          <a:xfrm>
            <a:off x="107504" y="537770"/>
            <a:ext cx="5400600" cy="6247864"/>
          </a:xfrm>
          <a:prstGeom prst="rect">
            <a:avLst/>
          </a:prstGeom>
          <a:noFill/>
        </p:spPr>
        <p:txBody>
          <a:bodyPr wrap="square">
            <a:spAutoFit/>
          </a:bodyPr>
          <a:lstStyle/>
          <a:p>
            <a:pPr marL="457200"/>
            <a:r>
              <a:rPr lang="en-GB" sz="2000" dirty="0">
                <a:effectLst/>
                <a:latin typeface="Calibri" panose="020F0502020204030204" pitchFamily="34" charset="0"/>
                <a:ea typeface="Calibri" panose="020F0502020204030204" pitchFamily="34" charset="0"/>
                <a:cs typeface="Times New Roman" panose="02020603050405020304" pitchFamily="18" charset="0"/>
              </a:rPr>
              <a:t>"If you ask me what is the most important thing that I have learned about being a Haudenosaunee, it's the idea that we are connected to a community, but a community that transcends time.</a:t>
            </a:r>
          </a:p>
          <a:p>
            <a:pPr marL="457200"/>
            <a:r>
              <a:rPr lang="en-GB" sz="2000" dirty="0">
                <a:effectLst/>
                <a:latin typeface="Calibri" panose="020F0502020204030204" pitchFamily="34" charset="0"/>
                <a:ea typeface="Calibri" panose="020F0502020204030204" pitchFamily="34" charset="0"/>
                <a:cs typeface="Times New Roman" panose="02020603050405020304" pitchFamily="18" charset="0"/>
              </a:rPr>
              <a:t>We're connected to the first Indians who walked on this earth, the very first ones, however long ago that was. But we're also connected to those Indians who aren't even born yet, who are going to walk this earth... And our job in the middle is to bridge that gap. You take the inheritance from the past, you add to it, your ideas and your thinking, and you bundle it up and shoot it to the future. You come here to work hard so that the future can enjoy that benefit."</a:t>
            </a:r>
          </a:p>
          <a:p>
            <a:pPr marL="457200"/>
            <a:r>
              <a:rPr lang="en-GB" sz="2000" b="1" dirty="0">
                <a:effectLst/>
                <a:latin typeface="Calibri" panose="020F0502020204030204" pitchFamily="34" charset="0"/>
                <a:ea typeface="Calibri" panose="020F0502020204030204" pitchFamily="34" charset="0"/>
                <a:cs typeface="Times New Roman" panose="02020603050405020304" pitchFamily="18" charset="0"/>
              </a:rPr>
              <a:t>Rick Hill Sr.</a:t>
            </a:r>
            <a:r>
              <a:rPr lang="en-GB" sz="2000" dirty="0">
                <a:effectLst/>
                <a:latin typeface="Calibri" panose="020F0502020204030204" pitchFamily="34" charset="0"/>
                <a:ea typeface="Calibri" panose="020F0502020204030204" pitchFamily="34" charset="0"/>
                <a:cs typeface="Times New Roman" panose="02020603050405020304" pitchFamily="18" charset="0"/>
              </a:rPr>
              <a:t> (Tuscarora)</a:t>
            </a:r>
            <a:br>
              <a:rPr lang="en-GB" sz="2000" dirty="0">
                <a:effectLst/>
                <a:latin typeface="Calibri" panose="020F0502020204030204" pitchFamily="34" charset="0"/>
                <a:ea typeface="Calibri" panose="020F0502020204030204" pitchFamily="34" charset="0"/>
                <a:cs typeface="Times New Roman" panose="02020603050405020304" pitchFamily="18" charset="0"/>
              </a:rPr>
            </a:br>
            <a:r>
              <a:rPr lang="en-GB" sz="2000" dirty="0">
                <a:effectLst/>
                <a:latin typeface="Calibri" panose="020F0502020204030204" pitchFamily="34" charset="0"/>
                <a:ea typeface="Calibri" panose="020F0502020204030204" pitchFamily="34" charset="0"/>
                <a:cs typeface="Times New Roman" panose="02020603050405020304" pitchFamily="18" charset="0"/>
              </a:rPr>
              <a:t>Chair, Haudenosaunee Standing Committee </a:t>
            </a:r>
            <a:r>
              <a:rPr lang="en-GB" sz="2000" dirty="0">
                <a:latin typeface="Calibri" panose="020F0502020204030204" pitchFamily="34" charset="0"/>
                <a:cs typeface="Times New Roman" panose="02020603050405020304" pitchFamily="18" charset="0"/>
              </a:rPr>
              <a:t>on The Native American Graves Protection and Repatriation Act</a:t>
            </a:r>
          </a:p>
        </p:txBody>
      </p:sp>
      <p:pic>
        <p:nvPicPr>
          <p:cNvPr id="11266" name="Picture 2" descr="Rick Hill Sr. – aabaakwad">
            <a:extLst>
              <a:ext uri="{FF2B5EF4-FFF2-40B4-BE49-F238E27FC236}">
                <a16:creationId xmlns:a16="http://schemas.microsoft.com/office/drawing/2014/main" id="{41EEB4BB-1E5E-6AEA-8807-5996464555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75" t="3030" r="42125" b="-858"/>
          <a:stretch/>
        </p:blipFill>
        <p:spPr bwMode="auto">
          <a:xfrm>
            <a:off x="5976156" y="388219"/>
            <a:ext cx="2880320" cy="633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24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B3B2DC-1DD8-17AE-BCB9-86BFCD045F81}"/>
              </a:ext>
            </a:extLst>
          </p:cNvPr>
          <p:cNvSpPr txBox="1"/>
          <p:nvPr/>
        </p:nvSpPr>
        <p:spPr>
          <a:xfrm>
            <a:off x="971600" y="1412776"/>
            <a:ext cx="7776864" cy="3785652"/>
          </a:xfrm>
          <a:prstGeom prst="rect">
            <a:avLst/>
          </a:prstGeom>
          <a:noFill/>
        </p:spPr>
        <p:txBody>
          <a:bodyPr wrap="square" rtlCol="0">
            <a:spAutoFit/>
          </a:bodyPr>
          <a:lstStyle/>
          <a:p>
            <a:r>
              <a:rPr lang="en-US" sz="4800" dirty="0">
                <a:latin typeface="Chalkboard SE" panose="03050602040202020205" pitchFamily="66" charset="77"/>
                <a:cs typeface="Berlin Sans FB" panose="020F0502020204030204" pitchFamily="34" charset="0"/>
              </a:rPr>
              <a:t>Thank you for listening. </a:t>
            </a:r>
          </a:p>
          <a:p>
            <a:r>
              <a:rPr lang="en-US" sz="4800" dirty="0">
                <a:latin typeface="Chalkboard SE" panose="03050602040202020205" pitchFamily="66" charset="77"/>
                <a:cs typeface="Berlin Sans FB" panose="020F0502020204030204" pitchFamily="34" charset="0"/>
              </a:rPr>
              <a:t>The next and final lecture, on the </a:t>
            </a:r>
            <a:r>
              <a:rPr lang="en-US" sz="4800" dirty="0">
                <a:latin typeface="Chalkboard SE" panose="03050602040202020205" pitchFamily="66" charset="77"/>
              </a:rPr>
              <a:t>topic </a:t>
            </a:r>
            <a:r>
              <a:rPr lang="en-GB" sz="4800" i="1" dirty="0">
                <a:latin typeface="Chalkboard SE" panose="03050602040202020205" pitchFamily="66" charset="77"/>
              </a:rPr>
              <a:t>Free Will</a:t>
            </a:r>
            <a:r>
              <a:rPr lang="en-US" sz="4800" dirty="0">
                <a:latin typeface="Chalkboard SE" panose="03050602040202020205" pitchFamily="66" charset="77"/>
              </a:rPr>
              <a:t>, </a:t>
            </a:r>
            <a:r>
              <a:rPr lang="en-US" sz="4800" dirty="0">
                <a:latin typeface="Chalkboard SE" panose="03050602040202020205" pitchFamily="66" charset="77"/>
                <a:cs typeface="Berlin Sans FB" panose="020F0502020204030204" pitchFamily="34" charset="0"/>
              </a:rPr>
              <a:t>will be on Thursday, May 11</a:t>
            </a:r>
            <a:r>
              <a:rPr lang="en-US" sz="4800" baseline="30000" dirty="0">
                <a:latin typeface="Chalkboard SE" panose="03050602040202020205" pitchFamily="66" charset="77"/>
                <a:cs typeface="Berlin Sans FB" panose="020F0502020204030204" pitchFamily="34" charset="0"/>
              </a:rPr>
              <a:t>th</a:t>
            </a:r>
            <a:r>
              <a:rPr lang="en-US" sz="4800" dirty="0">
                <a:latin typeface="Chalkboard SE" panose="03050602040202020205" pitchFamily="66" charset="77"/>
                <a:cs typeface="Berlin Sans FB" panose="020F0502020204030204" pitchFamily="34" charset="0"/>
              </a:rPr>
              <a:t>, same time and place.</a:t>
            </a:r>
          </a:p>
        </p:txBody>
      </p:sp>
    </p:spTree>
    <p:extLst>
      <p:ext uri="{BB962C8B-B14F-4D97-AF65-F5344CB8AC3E}">
        <p14:creationId xmlns:p14="http://schemas.microsoft.com/office/powerpoint/2010/main" val="334730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9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D277C8-A181-8D4E-B941-27F79BB98065}"/>
              </a:ext>
            </a:extLst>
          </p:cNvPr>
          <p:cNvSpPr/>
          <p:nvPr/>
        </p:nvSpPr>
        <p:spPr>
          <a:xfrm>
            <a:off x="467544" y="764704"/>
            <a:ext cx="8496944" cy="5078313"/>
          </a:xfrm>
          <a:prstGeom prst="rect">
            <a:avLst/>
          </a:prstGeom>
        </p:spPr>
        <p:txBody>
          <a:bodyPr wrap="square">
            <a:spAutoFit/>
          </a:bodyPr>
          <a:lstStyle/>
          <a:p>
            <a:r>
              <a:rPr lang="en-GB" sz="3600" dirty="0"/>
              <a:t>“The average proportion of genetic differences between individuals from different human populations only slightly exceeds that between unrelated individuals from a single population. That is, the within-population component of genetic variation, estimated here as 93 to 95% (Table 1), accounts for most of human genetic diversity” (Rosenberg et al., </a:t>
            </a:r>
            <a:r>
              <a:rPr lang="en-GB" sz="3600" i="1" dirty="0"/>
              <a:t>Science</a:t>
            </a:r>
            <a:r>
              <a:rPr lang="en-GB" sz="3600" dirty="0"/>
              <a:t>, 2002)</a:t>
            </a:r>
          </a:p>
        </p:txBody>
      </p:sp>
    </p:spTree>
    <p:extLst>
      <p:ext uri="{BB962C8B-B14F-4D97-AF65-F5344CB8AC3E}">
        <p14:creationId xmlns:p14="http://schemas.microsoft.com/office/powerpoint/2010/main" val="198532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476D35D-BD4D-6801-CE17-73C4F8CE2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7200800" cy="447889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05C876D-15DA-3CBC-FF04-C31F6597FEE0}"/>
              </a:ext>
            </a:extLst>
          </p:cNvPr>
          <p:cNvSpPr>
            <a:spLocks noGrp="1"/>
          </p:cNvSpPr>
          <p:nvPr>
            <p:ph type="title"/>
          </p:nvPr>
        </p:nvSpPr>
        <p:spPr/>
        <p:txBody>
          <a:bodyPr>
            <a:normAutofit fontScale="90000"/>
          </a:bodyPr>
          <a:lstStyle/>
          <a:p>
            <a:r>
              <a:rPr lang="en-US" dirty="0">
                <a:solidFill>
                  <a:srgbClr val="00B0F0"/>
                </a:solidFill>
              </a:rPr>
              <a:t>Human Nature is written in our genes?</a:t>
            </a:r>
          </a:p>
        </p:txBody>
      </p:sp>
    </p:spTree>
    <p:extLst>
      <p:ext uri="{BB962C8B-B14F-4D97-AF65-F5344CB8AC3E}">
        <p14:creationId xmlns:p14="http://schemas.microsoft.com/office/powerpoint/2010/main" val="214402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Blank Slate Hypothesis Has Been Conclusively Proved Wrong by Scientific  Evidence. Why, Then, is it More Widely Believed Than Ever? – The Daily  Sceptic">
            <a:extLst>
              <a:ext uri="{FF2B5EF4-FFF2-40B4-BE49-F238E27FC236}">
                <a16:creationId xmlns:a16="http://schemas.microsoft.com/office/drawing/2014/main" id="{C37F20A4-47BB-42D2-7F0C-0DF870D97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93459"/>
            <a:ext cx="9217024" cy="46085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he Blank Slate: The Modern Denial of Human Nature by Steven Pinker">
            <a:extLst>
              <a:ext uri="{FF2B5EF4-FFF2-40B4-BE49-F238E27FC236}">
                <a16:creationId xmlns:a16="http://schemas.microsoft.com/office/drawing/2014/main" id="{79654B60-474F-217F-E336-169343D58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365104"/>
            <a:ext cx="1585943" cy="24538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E13616-6952-8D9F-6A72-89941867E29A}"/>
              </a:ext>
            </a:extLst>
          </p:cNvPr>
          <p:cNvSpPr txBox="1"/>
          <p:nvPr/>
        </p:nvSpPr>
        <p:spPr>
          <a:xfrm>
            <a:off x="287524" y="42365"/>
            <a:ext cx="8568952" cy="1446550"/>
          </a:xfrm>
          <a:prstGeom prst="rect">
            <a:avLst/>
          </a:prstGeom>
          <a:noFill/>
        </p:spPr>
        <p:txBody>
          <a:bodyPr wrap="square">
            <a:spAutoFit/>
          </a:bodyPr>
          <a:lstStyle/>
          <a:p>
            <a:pPr algn="ctr"/>
            <a:r>
              <a:rPr lang="en-US" sz="4400" dirty="0">
                <a:solidFill>
                  <a:srgbClr val="00B0F0"/>
                </a:solidFill>
              </a:rPr>
              <a:t>Human Nature as a “Blank Slate”: social context is the Key</a:t>
            </a:r>
            <a:endParaRPr lang="en-US" sz="4400" dirty="0"/>
          </a:p>
        </p:txBody>
      </p:sp>
    </p:spTree>
    <p:extLst>
      <p:ext uri="{BB962C8B-B14F-4D97-AF65-F5344CB8AC3E}">
        <p14:creationId xmlns:p14="http://schemas.microsoft.com/office/powerpoint/2010/main" val="171729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C11162CB-1706-CAC2-DE63-427F3B7CCFB8}"/>
              </a:ext>
            </a:extLst>
          </p:cNvPr>
          <p:cNvSpPr>
            <a:spLocks noGrp="1"/>
          </p:cNvSpPr>
          <p:nvPr>
            <p:ph type="title"/>
          </p:nvPr>
        </p:nvSpPr>
        <p:spPr>
          <a:xfrm>
            <a:off x="179512" y="260648"/>
            <a:ext cx="8784976" cy="1156990"/>
          </a:xfrm>
        </p:spPr>
        <p:txBody>
          <a:bodyPr>
            <a:normAutofit fontScale="90000"/>
          </a:bodyPr>
          <a:lstStyle/>
          <a:p>
            <a:r>
              <a:rPr lang="en-US" dirty="0">
                <a:solidFill>
                  <a:srgbClr val="00B0F0"/>
                </a:solidFill>
              </a:rPr>
              <a:t>Evolutionary Psychology: the key to human nature is in our evolutionary past.</a:t>
            </a:r>
          </a:p>
        </p:txBody>
      </p:sp>
      <p:pic>
        <p:nvPicPr>
          <p:cNvPr id="2050" name="Picture 2">
            <a:extLst>
              <a:ext uri="{FF2B5EF4-FFF2-40B4-BE49-F238E27FC236}">
                <a16:creationId xmlns:a16="http://schemas.microsoft.com/office/drawing/2014/main" id="{18820340-F489-478C-D9DB-1BD67D9E9C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93"/>
          <a:stretch/>
        </p:blipFill>
        <p:spPr bwMode="auto">
          <a:xfrm>
            <a:off x="457200" y="1600200"/>
            <a:ext cx="8229600" cy="4525963"/>
          </a:xfrm>
          <a:prstGeom prst="rect">
            <a:avLst/>
          </a:prstGeom>
          <a:solidFill>
            <a:srgbClr val="FFFFFF"/>
          </a:solidFill>
        </p:spPr>
      </p:pic>
      <p:pic>
        <p:nvPicPr>
          <p:cNvPr id="3" name="Picture 2" descr="UCSB Study on Sibling Detection Mechanism Highlighted in 'Nature' | The  UCSB Current">
            <a:extLst>
              <a:ext uri="{FF2B5EF4-FFF2-40B4-BE49-F238E27FC236}">
                <a16:creationId xmlns:a16="http://schemas.microsoft.com/office/drawing/2014/main" id="{D94A6E5A-477F-4069-28FF-E6B074F3FD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83" r="22924" b="5531"/>
          <a:stretch/>
        </p:blipFill>
        <p:spPr bwMode="auto">
          <a:xfrm>
            <a:off x="6660232" y="4005064"/>
            <a:ext cx="2195736" cy="1766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CC4F7B-4C3D-7E4B-12E0-E13752D7D579}"/>
              </a:ext>
            </a:extLst>
          </p:cNvPr>
          <p:cNvSpPr txBox="1"/>
          <p:nvPr/>
        </p:nvSpPr>
        <p:spPr>
          <a:xfrm>
            <a:off x="6848334" y="5855392"/>
            <a:ext cx="2007634" cy="584775"/>
          </a:xfrm>
          <a:prstGeom prst="rect">
            <a:avLst/>
          </a:prstGeom>
          <a:noFill/>
        </p:spPr>
        <p:txBody>
          <a:bodyPr wrap="square">
            <a:spAutoFit/>
          </a:bodyPr>
          <a:lstStyle/>
          <a:p>
            <a:r>
              <a:rPr lang="en-US" sz="1600" dirty="0"/>
              <a:t>Leda Cosmides and John </a:t>
            </a:r>
            <a:r>
              <a:rPr lang="en-US" sz="1600" dirty="0" err="1"/>
              <a:t>Tooby</a:t>
            </a:r>
            <a:endParaRPr lang="en-US" sz="1600" dirty="0"/>
          </a:p>
        </p:txBody>
      </p:sp>
    </p:spTree>
    <p:extLst>
      <p:ext uri="{BB962C8B-B14F-4D97-AF65-F5344CB8AC3E}">
        <p14:creationId xmlns:p14="http://schemas.microsoft.com/office/powerpoint/2010/main" val="53072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ture vs Nurture? Are we really born that way? | Your English lessons Blog">
            <a:extLst>
              <a:ext uri="{FF2B5EF4-FFF2-40B4-BE49-F238E27FC236}">
                <a16:creationId xmlns:a16="http://schemas.microsoft.com/office/drawing/2014/main" id="{FD26C253-0E02-6DDB-4B3B-BD198533BD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8" t="15107" r="1956" b="724"/>
          <a:stretch/>
        </p:blipFill>
        <p:spPr bwMode="auto">
          <a:xfrm>
            <a:off x="11978" y="764704"/>
            <a:ext cx="5688632" cy="5616624"/>
          </a:xfrm>
          <a:prstGeom prst="rect">
            <a:avLst/>
          </a:prstGeom>
          <a:solidFill>
            <a:srgbClr val="FFFFFF"/>
          </a:solidFill>
        </p:spPr>
      </p:pic>
      <p:sp>
        <p:nvSpPr>
          <p:cNvPr id="2" name="TextBox 1">
            <a:extLst>
              <a:ext uri="{FF2B5EF4-FFF2-40B4-BE49-F238E27FC236}">
                <a16:creationId xmlns:a16="http://schemas.microsoft.com/office/drawing/2014/main" id="{8621C325-9403-A733-408C-CEAD001876C9}"/>
              </a:ext>
            </a:extLst>
          </p:cNvPr>
          <p:cNvSpPr txBox="1"/>
          <p:nvPr/>
        </p:nvSpPr>
        <p:spPr>
          <a:xfrm>
            <a:off x="5940152" y="2204864"/>
            <a:ext cx="3191870" cy="3046988"/>
          </a:xfrm>
          <a:prstGeom prst="rect">
            <a:avLst/>
          </a:prstGeom>
          <a:noFill/>
        </p:spPr>
        <p:txBody>
          <a:bodyPr wrap="square" rtlCol="0">
            <a:spAutoFit/>
          </a:bodyPr>
          <a:lstStyle/>
          <a:p>
            <a:r>
              <a:rPr lang="en-US" sz="3200" dirty="0"/>
              <a:t>Interactionism: Nature and nurture both matter. How do we understand their interaction?</a:t>
            </a:r>
          </a:p>
        </p:txBody>
      </p:sp>
    </p:spTree>
    <p:extLst>
      <p:ext uri="{BB962C8B-B14F-4D97-AF65-F5344CB8AC3E}">
        <p14:creationId xmlns:p14="http://schemas.microsoft.com/office/powerpoint/2010/main" val="69823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848F48-25E7-48D7-84D2-3417AA610C9E}"/>
              </a:ext>
            </a:extLst>
          </p:cNvPr>
          <p:cNvSpPr txBox="1"/>
          <p:nvPr/>
        </p:nvSpPr>
        <p:spPr>
          <a:xfrm>
            <a:off x="2987824" y="705390"/>
            <a:ext cx="6029471" cy="6124754"/>
          </a:xfrm>
          <a:prstGeom prst="rect">
            <a:avLst/>
          </a:prstGeom>
          <a:noFill/>
        </p:spPr>
        <p:txBody>
          <a:bodyPr wrap="square">
            <a:spAutoFit/>
          </a:bodyPr>
          <a:lstStyle/>
          <a:p>
            <a:r>
              <a:rPr lang="en-GB" sz="2000" dirty="0"/>
              <a:t>“The difference of natural talents in different men, is, in reality, much less than we are aware of; and the very different genius which appears to distinguish men of different professions, when grown up to maturity, is not upon many occasions so much the cause, as the effect of the division of labour. The difference between the most dissimilar characters, between a philosopher and a common street porter, for example, seems to arise not so much from nature, as from habit, custom, and education. When they came into the world, and for the first six or eight years of their existence, they were, perhaps, very much alike, and neither their parents nor play-fellows could perceive any remarkable difference. About that age, or soon after, they come to be employed in very different occupations. The difference of talents comes then to be taken notice of, and widens by degrees, till at last the vanity of the philosopher is willing to acknowledge scarce any resemblance." </a:t>
            </a:r>
            <a:br>
              <a:rPr lang="en-GB" sz="3200" dirty="0"/>
            </a:br>
            <a:r>
              <a:rPr lang="en-GB" sz="1600" dirty="0"/>
              <a:t>Adam Smith,  </a:t>
            </a:r>
          </a:p>
          <a:p>
            <a:r>
              <a:rPr lang="en-GB" sz="1600" dirty="0"/>
              <a:t>On the Wealth of Nations, Book I, Chapter 2.</a:t>
            </a:r>
            <a:endParaRPr lang="en-US" sz="1600" dirty="0"/>
          </a:p>
        </p:txBody>
      </p:sp>
      <p:pic>
        <p:nvPicPr>
          <p:cNvPr id="6146" name="Picture 2" descr="Adam Smith - Wikipedia">
            <a:extLst>
              <a:ext uri="{FF2B5EF4-FFF2-40B4-BE49-F238E27FC236}">
                <a16:creationId xmlns:a16="http://schemas.microsoft.com/office/drawing/2014/main" id="{CDD35CD5-4B51-635B-89F9-24E2D7B7B1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82" t="1701" r="25697"/>
          <a:stretch/>
        </p:blipFill>
        <p:spPr bwMode="auto">
          <a:xfrm>
            <a:off x="14549" y="598376"/>
            <a:ext cx="2842122"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60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metogenesis">
            <a:extLst>
              <a:ext uri="{FF2B5EF4-FFF2-40B4-BE49-F238E27FC236}">
                <a16:creationId xmlns:a16="http://schemas.microsoft.com/office/drawing/2014/main" id="{869B6A89-4E37-D850-E2BD-14EA72E56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00808"/>
            <a:ext cx="5904656" cy="44857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81E8EA7-5D58-177F-1E14-EDA8667E9966}"/>
              </a:ext>
            </a:extLst>
          </p:cNvPr>
          <p:cNvSpPr>
            <a:spLocks noGrp="1"/>
          </p:cNvSpPr>
          <p:nvPr>
            <p:ph type="title"/>
          </p:nvPr>
        </p:nvSpPr>
        <p:spPr/>
        <p:txBody>
          <a:bodyPr>
            <a:normAutofit fontScale="90000"/>
          </a:bodyPr>
          <a:lstStyle/>
          <a:p>
            <a:r>
              <a:rPr lang="en-US" dirty="0">
                <a:solidFill>
                  <a:srgbClr val="00B0F0"/>
                </a:solidFill>
              </a:rPr>
              <a:t>Biological sex is generally defined in relation to difference in gamete size</a:t>
            </a:r>
          </a:p>
        </p:txBody>
      </p:sp>
    </p:spTree>
    <p:extLst>
      <p:ext uri="{BB962C8B-B14F-4D97-AF65-F5344CB8AC3E}">
        <p14:creationId xmlns:p14="http://schemas.microsoft.com/office/powerpoint/2010/main" val="234383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73664" y="6318612"/>
            <a:ext cx="5544616" cy="369332"/>
          </a:xfrm>
          <a:prstGeom prst="rect">
            <a:avLst/>
          </a:prstGeom>
        </p:spPr>
        <p:txBody>
          <a:bodyPr wrap="square">
            <a:spAutoFit/>
          </a:bodyPr>
          <a:lstStyle/>
          <a:p>
            <a:r>
              <a:rPr lang="en-GB" dirty="0">
                <a:hlinkClick r:id="rId3">
                  <a:extLst>
                    <a:ext uri="{A12FA001-AC4F-418D-AE19-62706E023703}">
                      <ahyp:hlinkClr xmlns:ahyp="http://schemas.microsoft.com/office/drawing/2018/hyperlinkcolor" val="tx"/>
                    </a:ext>
                  </a:extLst>
                </a:hlinkClick>
              </a:rPr>
              <a:t>http://www.jeongmeeyoon.com/aw_pinkblue.htm</a:t>
            </a:r>
            <a:endParaRPr lang="en-GB" dirty="0"/>
          </a:p>
        </p:txBody>
      </p:sp>
      <p:sp>
        <p:nvSpPr>
          <p:cNvPr id="5" name="TextBox 4"/>
          <p:cNvSpPr txBox="1"/>
          <p:nvPr/>
        </p:nvSpPr>
        <p:spPr>
          <a:xfrm>
            <a:off x="539552" y="116632"/>
            <a:ext cx="8352928" cy="1200329"/>
          </a:xfrm>
          <a:prstGeom prst="rect">
            <a:avLst/>
          </a:prstGeom>
          <a:noFill/>
        </p:spPr>
        <p:txBody>
          <a:bodyPr wrap="square" rtlCol="0">
            <a:spAutoFit/>
          </a:bodyPr>
          <a:lstStyle/>
          <a:p>
            <a:r>
              <a:rPr lang="en-GB" sz="2400" dirty="0"/>
              <a:t>Brain, behavioural, and physiological differences continue to develop with systematically divergent inputs to boys and girls, interacting with subtle biological differences.</a:t>
            </a:r>
          </a:p>
        </p:txBody>
      </p:sp>
      <p:pic>
        <p:nvPicPr>
          <p:cNvPr id="5122" name="Picture 2">
            <a:extLst>
              <a:ext uri="{FF2B5EF4-FFF2-40B4-BE49-F238E27FC236}">
                <a16:creationId xmlns:a16="http://schemas.microsoft.com/office/drawing/2014/main" id="{687CE80C-2EBB-B962-1C97-A918755B6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1616224"/>
            <a:ext cx="3888433" cy="38884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DDB3FAA9-2054-EC63-2306-A65DEB20C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622152"/>
            <a:ext cx="3888433" cy="38884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7761C6F-FFE9-1FAC-6EF7-99E8F4132EDF}"/>
              </a:ext>
            </a:extLst>
          </p:cNvPr>
          <p:cNvSpPr txBox="1"/>
          <p:nvPr/>
        </p:nvSpPr>
        <p:spPr>
          <a:xfrm>
            <a:off x="4446240" y="5579948"/>
            <a:ext cx="4572000" cy="923330"/>
          </a:xfrm>
          <a:prstGeom prst="rect">
            <a:avLst/>
          </a:prstGeom>
          <a:noFill/>
        </p:spPr>
        <p:txBody>
          <a:bodyPr wrap="square">
            <a:spAutoFit/>
          </a:bodyPr>
          <a:lstStyle/>
          <a:p>
            <a:pPr algn="ctr"/>
            <a:r>
              <a:rPr lang="en-GB" dirty="0"/>
              <a:t>The Blue Project - </a:t>
            </a:r>
            <a:r>
              <a:rPr lang="en-GB" dirty="0" err="1"/>
              <a:t>Jeonghoon</a:t>
            </a:r>
            <a:r>
              <a:rPr lang="en-GB" dirty="0"/>
              <a:t> and His Blue Things</a:t>
            </a:r>
            <a:br>
              <a:rPr lang="en-GB" dirty="0"/>
            </a:br>
            <a:endParaRPr lang="en-US" dirty="0"/>
          </a:p>
        </p:txBody>
      </p:sp>
      <p:sp>
        <p:nvSpPr>
          <p:cNvPr id="8" name="TextBox 7">
            <a:extLst>
              <a:ext uri="{FF2B5EF4-FFF2-40B4-BE49-F238E27FC236}">
                <a16:creationId xmlns:a16="http://schemas.microsoft.com/office/drawing/2014/main" id="{E68CADF6-C4C8-C78D-0ADA-14662CF6FE04}"/>
              </a:ext>
            </a:extLst>
          </p:cNvPr>
          <p:cNvSpPr txBox="1"/>
          <p:nvPr/>
        </p:nvSpPr>
        <p:spPr>
          <a:xfrm>
            <a:off x="323527" y="5637599"/>
            <a:ext cx="3888433" cy="646331"/>
          </a:xfrm>
          <a:prstGeom prst="rect">
            <a:avLst/>
          </a:prstGeom>
          <a:noFill/>
        </p:spPr>
        <p:txBody>
          <a:bodyPr wrap="square">
            <a:spAutoFit/>
          </a:bodyPr>
          <a:lstStyle/>
          <a:p>
            <a:pPr algn="ctr"/>
            <a:r>
              <a:rPr lang="en-GB" dirty="0"/>
              <a:t>The Pink Project - </a:t>
            </a:r>
            <a:r>
              <a:rPr lang="en-GB" dirty="0" err="1"/>
              <a:t>Jeeyoo</a:t>
            </a:r>
            <a:r>
              <a:rPr lang="en-GB" dirty="0"/>
              <a:t> and Her Pink Things</a:t>
            </a:r>
            <a:endParaRPr lang="en-US" dirty="0"/>
          </a:p>
        </p:txBody>
      </p:sp>
    </p:spTree>
    <p:extLst>
      <p:ext uri="{BB962C8B-B14F-4D97-AF65-F5344CB8AC3E}">
        <p14:creationId xmlns:p14="http://schemas.microsoft.com/office/powerpoint/2010/main" val="188446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r>
              <a:rPr lang="en-US" sz="3600" dirty="0">
                <a:solidFill>
                  <a:srgbClr val="00B0F0"/>
                </a:solidFill>
              </a:rPr>
              <a:t>“Male and Female Brains Wired Differently, Scans Reveal”</a:t>
            </a:r>
            <a:br>
              <a:rPr lang="en-US" sz="3600" dirty="0">
                <a:solidFill>
                  <a:srgbClr val="00B0F0"/>
                </a:solidFill>
              </a:rPr>
            </a:br>
            <a:r>
              <a:rPr lang="en-US" sz="2000" dirty="0"/>
              <a:t>Guardian, Monday 2 December 2013</a:t>
            </a:r>
          </a:p>
        </p:txBody>
      </p:sp>
      <p:pic>
        <p:nvPicPr>
          <p:cNvPr id="5" name="Picture 4"/>
          <p:cNvPicPr>
            <a:picLocks noChangeAspect="1"/>
          </p:cNvPicPr>
          <p:nvPr/>
        </p:nvPicPr>
        <p:blipFill>
          <a:blip r:embed="rId2" cstate="print"/>
          <a:stretch>
            <a:fillRect/>
          </a:stretch>
        </p:blipFill>
        <p:spPr>
          <a:xfrm>
            <a:off x="4644008" y="1700808"/>
            <a:ext cx="4401840" cy="2641104"/>
          </a:xfrm>
          <a:prstGeom prst="rect">
            <a:avLst/>
          </a:prstGeom>
        </p:spPr>
      </p:pic>
      <p:pic>
        <p:nvPicPr>
          <p:cNvPr id="6" name="Picture 5"/>
          <p:cNvPicPr>
            <a:picLocks noChangeAspect="1"/>
          </p:cNvPicPr>
          <p:nvPr/>
        </p:nvPicPr>
        <p:blipFill>
          <a:blip r:embed="rId3" cstate="print"/>
          <a:stretch>
            <a:fillRect/>
          </a:stretch>
        </p:blipFill>
        <p:spPr>
          <a:xfrm>
            <a:off x="107504" y="1700808"/>
            <a:ext cx="4361159" cy="2616696"/>
          </a:xfrm>
          <a:prstGeom prst="rect">
            <a:avLst/>
          </a:prstGeom>
        </p:spPr>
      </p:pic>
      <p:sp>
        <p:nvSpPr>
          <p:cNvPr id="8" name="Rectangle 7"/>
          <p:cNvSpPr/>
          <p:nvPr/>
        </p:nvSpPr>
        <p:spPr>
          <a:xfrm>
            <a:off x="1043608" y="4365104"/>
            <a:ext cx="7416824" cy="1477328"/>
          </a:xfrm>
          <a:prstGeom prst="rect">
            <a:avLst/>
          </a:prstGeom>
        </p:spPr>
        <p:txBody>
          <a:bodyPr wrap="square">
            <a:spAutoFit/>
          </a:bodyPr>
          <a:lstStyle/>
          <a:p>
            <a:r>
              <a:rPr lang="en-US" dirty="0"/>
              <a:t>“</a:t>
            </a:r>
            <a:r>
              <a:rPr lang="en-US" dirty="0" err="1"/>
              <a:t>Ragini</a:t>
            </a:r>
            <a:r>
              <a:rPr lang="en-US" dirty="0"/>
              <a:t> </a:t>
            </a:r>
            <a:r>
              <a:rPr lang="en-US" dirty="0" err="1"/>
              <a:t>Verma</a:t>
            </a:r>
            <a:r>
              <a:rPr lang="en-US" dirty="0"/>
              <a:t>, a researcher at the University of Pennsylvania, said the greatest surprise was how much the findings supported old stereotypes, with men's brains apparently wired more for perception and </a:t>
            </a:r>
            <a:r>
              <a:rPr lang="en-US" dirty="0" err="1"/>
              <a:t>co-ordinated</a:t>
            </a:r>
            <a:r>
              <a:rPr lang="en-US" dirty="0"/>
              <a:t> actions, and women's for social skills and memory, making them better equipped for multitasking.”</a:t>
            </a:r>
          </a:p>
        </p:txBody>
      </p:sp>
      <p:sp>
        <p:nvSpPr>
          <p:cNvPr id="3" name="TextBox 2"/>
          <p:cNvSpPr txBox="1"/>
          <p:nvPr/>
        </p:nvSpPr>
        <p:spPr>
          <a:xfrm>
            <a:off x="1043608" y="5949280"/>
            <a:ext cx="7416824" cy="646331"/>
          </a:xfrm>
          <a:prstGeom prst="rect">
            <a:avLst/>
          </a:prstGeom>
          <a:noFill/>
        </p:spPr>
        <p:txBody>
          <a:bodyPr wrap="square" rtlCol="0">
            <a:spAutoFit/>
          </a:bodyPr>
          <a:lstStyle/>
          <a:p>
            <a:r>
              <a:rPr lang="en-US" dirty="0"/>
              <a:t>Why assume the wiring of the brain is a cause rather than an effect of gender difference?  </a:t>
            </a:r>
          </a:p>
        </p:txBody>
      </p:sp>
    </p:spTree>
    <p:extLst>
      <p:ext uri="{BB962C8B-B14F-4D97-AF65-F5344CB8AC3E}">
        <p14:creationId xmlns:p14="http://schemas.microsoft.com/office/powerpoint/2010/main" val="234138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51006</TotalTime>
  <Words>963</Words>
  <Application>Microsoft Macintosh PowerPoint</Application>
  <PresentationFormat>On-screen Show (4:3)</PresentationFormat>
  <Paragraphs>38</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Chalkboard SE</vt:lpstr>
      <vt:lpstr>Proxima Nova Subset</vt:lpstr>
      <vt:lpstr>Black</vt:lpstr>
      <vt:lpstr>PowerPoint Presentation</vt:lpstr>
      <vt:lpstr>Human Nature is written in our genes?</vt:lpstr>
      <vt:lpstr>PowerPoint Presentation</vt:lpstr>
      <vt:lpstr>Evolutionary Psychology: the key to human nature is in our evolutionary past.</vt:lpstr>
      <vt:lpstr>PowerPoint Presentation</vt:lpstr>
      <vt:lpstr>PowerPoint Presentation</vt:lpstr>
      <vt:lpstr>Biological sex is generally defined in relation to difference in gamete size</vt:lpstr>
      <vt:lpstr>PowerPoint Presentation</vt:lpstr>
      <vt:lpstr>“Male and Female Brains Wired Differently, Scans Reveal” Guardian, Monday 2 December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Multispecies individuals as units of selection</dc:title>
  <dc:creator>jadupre</dc:creator>
  <cp:lastModifiedBy>Dupre, John</cp:lastModifiedBy>
  <cp:revision>169</cp:revision>
  <dcterms:created xsi:type="dcterms:W3CDTF">2013-06-23T10:31:11Z</dcterms:created>
  <dcterms:modified xsi:type="dcterms:W3CDTF">2023-04-22T15:17:25Z</dcterms:modified>
</cp:coreProperties>
</file>