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45" r:id="rId2"/>
    <p:sldMasterId id="2147483769" r:id="rId3"/>
  </p:sldMasterIdLst>
  <p:notesMasterIdLst>
    <p:notesMasterId r:id="rId23"/>
  </p:notesMasterIdLst>
  <p:sldIdLst>
    <p:sldId id="987" r:id="rId4"/>
    <p:sldId id="544" r:id="rId5"/>
    <p:sldId id="546" r:id="rId6"/>
    <p:sldId id="547" r:id="rId7"/>
    <p:sldId id="993" r:id="rId8"/>
    <p:sldId id="366" r:id="rId9"/>
    <p:sldId id="988" r:id="rId10"/>
    <p:sldId id="989" r:id="rId11"/>
    <p:sldId id="380" r:id="rId12"/>
    <p:sldId id="386" r:id="rId13"/>
    <p:sldId id="991" r:id="rId14"/>
    <p:sldId id="972" r:id="rId15"/>
    <p:sldId id="992" r:id="rId16"/>
    <p:sldId id="392" r:id="rId17"/>
    <p:sldId id="552" r:id="rId18"/>
    <p:sldId id="553" r:id="rId19"/>
    <p:sldId id="377" r:id="rId20"/>
    <p:sldId id="1000" r:id="rId21"/>
    <p:sldId id="55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B0B0B"/>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autoAdjust="0"/>
    <p:restoredTop sz="94601" autoAdjust="0"/>
  </p:normalViewPr>
  <p:slideViewPr>
    <p:cSldViewPr>
      <p:cViewPr varScale="1">
        <p:scale>
          <a:sx n="104" d="100"/>
          <a:sy n="104" d="100"/>
        </p:scale>
        <p:origin x="1704" y="200"/>
      </p:cViewPr>
      <p:guideLst>
        <p:guide orient="horz" pos="2160"/>
        <p:guide pos="2880"/>
      </p:guideLst>
    </p:cSldViewPr>
  </p:slideViewPr>
  <p:outlineViewPr>
    <p:cViewPr>
      <p:scale>
        <a:sx n="33" d="100"/>
        <a:sy n="33" d="100"/>
      </p:scale>
      <p:origin x="0" y="-188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90A62-3FA5-144D-A120-CF04EDB29711}" type="datetimeFigureOut">
              <a:rPr lang="en-US" smtClean="0"/>
              <a:t>4/19/23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8EF6F-14CD-544E-9BE3-F903D71547A9}" type="slidenum">
              <a:rPr lang="en-US" smtClean="0"/>
              <a:t>‹#›</a:t>
            </a:fld>
            <a:endParaRPr lang="en-US"/>
          </a:p>
        </p:txBody>
      </p:sp>
    </p:spTree>
    <p:extLst>
      <p:ext uri="{BB962C8B-B14F-4D97-AF65-F5344CB8AC3E}">
        <p14:creationId xmlns:p14="http://schemas.microsoft.com/office/powerpoint/2010/main" val="706808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2</a:t>
            </a:fld>
            <a:endParaRPr lang="en-US"/>
          </a:p>
        </p:txBody>
      </p:sp>
    </p:spTree>
    <p:extLst>
      <p:ext uri="{BB962C8B-B14F-4D97-AF65-F5344CB8AC3E}">
        <p14:creationId xmlns:p14="http://schemas.microsoft.com/office/powerpoint/2010/main" val="6273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15</a:t>
            </a:fld>
            <a:endParaRPr lang="en-US"/>
          </a:p>
        </p:txBody>
      </p:sp>
    </p:spTree>
    <p:extLst>
      <p:ext uri="{BB962C8B-B14F-4D97-AF65-F5344CB8AC3E}">
        <p14:creationId xmlns:p14="http://schemas.microsoft.com/office/powerpoint/2010/main" val="228292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16</a:t>
            </a:fld>
            <a:endParaRPr lang="en-US"/>
          </a:p>
        </p:txBody>
      </p:sp>
    </p:spTree>
    <p:extLst>
      <p:ext uri="{BB962C8B-B14F-4D97-AF65-F5344CB8AC3E}">
        <p14:creationId xmlns:p14="http://schemas.microsoft.com/office/powerpoint/2010/main" val="204451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17</a:t>
            </a:fld>
            <a:endParaRPr lang="en-US"/>
          </a:p>
        </p:txBody>
      </p:sp>
    </p:spTree>
    <p:extLst>
      <p:ext uri="{BB962C8B-B14F-4D97-AF65-F5344CB8AC3E}">
        <p14:creationId xmlns:p14="http://schemas.microsoft.com/office/powerpoint/2010/main" val="3050153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19</a:t>
            </a:fld>
            <a:endParaRPr lang="en-US"/>
          </a:p>
        </p:txBody>
      </p:sp>
    </p:spTree>
    <p:extLst>
      <p:ext uri="{BB962C8B-B14F-4D97-AF65-F5344CB8AC3E}">
        <p14:creationId xmlns:p14="http://schemas.microsoft.com/office/powerpoint/2010/main" val="111032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3</a:t>
            </a:fld>
            <a:endParaRPr lang="en-US"/>
          </a:p>
        </p:txBody>
      </p:sp>
    </p:spTree>
    <p:extLst>
      <p:ext uri="{BB962C8B-B14F-4D97-AF65-F5344CB8AC3E}">
        <p14:creationId xmlns:p14="http://schemas.microsoft.com/office/powerpoint/2010/main" val="41054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4</a:t>
            </a:fld>
            <a:endParaRPr lang="en-US"/>
          </a:p>
        </p:txBody>
      </p:sp>
    </p:spTree>
    <p:extLst>
      <p:ext uri="{BB962C8B-B14F-4D97-AF65-F5344CB8AC3E}">
        <p14:creationId xmlns:p14="http://schemas.microsoft.com/office/powerpoint/2010/main" val="353724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6</a:t>
            </a:fld>
            <a:endParaRPr lang="en-US"/>
          </a:p>
        </p:txBody>
      </p:sp>
    </p:spTree>
    <p:extLst>
      <p:ext uri="{BB962C8B-B14F-4D97-AF65-F5344CB8AC3E}">
        <p14:creationId xmlns:p14="http://schemas.microsoft.com/office/powerpoint/2010/main" val="183442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7</a:t>
            </a:fld>
            <a:endParaRPr lang="en-US"/>
          </a:p>
        </p:txBody>
      </p:sp>
    </p:spTree>
    <p:extLst>
      <p:ext uri="{BB962C8B-B14F-4D97-AF65-F5344CB8AC3E}">
        <p14:creationId xmlns:p14="http://schemas.microsoft.com/office/powerpoint/2010/main" val="210029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9</a:t>
            </a:fld>
            <a:endParaRPr lang="en-US"/>
          </a:p>
        </p:txBody>
      </p:sp>
    </p:spTree>
    <p:extLst>
      <p:ext uri="{BB962C8B-B14F-4D97-AF65-F5344CB8AC3E}">
        <p14:creationId xmlns:p14="http://schemas.microsoft.com/office/powerpoint/2010/main" val="306983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10</a:t>
            </a:fld>
            <a:endParaRPr lang="en-US"/>
          </a:p>
        </p:txBody>
      </p:sp>
    </p:spTree>
    <p:extLst>
      <p:ext uri="{BB962C8B-B14F-4D97-AF65-F5344CB8AC3E}">
        <p14:creationId xmlns:p14="http://schemas.microsoft.com/office/powerpoint/2010/main" val="257890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11</a:t>
            </a:fld>
            <a:endParaRPr lang="en-US"/>
          </a:p>
        </p:txBody>
      </p:sp>
    </p:spTree>
    <p:extLst>
      <p:ext uri="{BB962C8B-B14F-4D97-AF65-F5344CB8AC3E}">
        <p14:creationId xmlns:p14="http://schemas.microsoft.com/office/powerpoint/2010/main" val="140918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88EF6F-14CD-544E-9BE3-F903D71547A9}" type="slidenum">
              <a:rPr lang="en-US" smtClean="0"/>
              <a:t>14</a:t>
            </a:fld>
            <a:endParaRPr lang="en-US"/>
          </a:p>
        </p:txBody>
      </p:sp>
    </p:spTree>
    <p:extLst>
      <p:ext uri="{BB962C8B-B14F-4D97-AF65-F5344CB8AC3E}">
        <p14:creationId xmlns:p14="http://schemas.microsoft.com/office/powerpoint/2010/main" val="69022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702019936"/>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949498235"/>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427941222"/>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8D8C-E1FA-E549-A60F-F181A91B4C70}"/>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FFA2B59F-56FF-7E45-84B2-5D7BE2CAC1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AD8C8F4-AB1F-A64C-9FA6-9502A02F0154}"/>
              </a:ext>
            </a:extLst>
          </p:cNvPr>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a:extLst>
              <a:ext uri="{FF2B5EF4-FFF2-40B4-BE49-F238E27FC236}">
                <a16:creationId xmlns:a16="http://schemas.microsoft.com/office/drawing/2014/main" id="{06465A93-0294-CE4F-8351-C9239B3617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68F215-6716-CA4F-B55B-59F92E3B9616}"/>
              </a:ext>
            </a:extLst>
          </p:cNvPr>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377392178"/>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44556-1298-9E4B-AAE0-69E9C24432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C3A1C92-FA60-0B41-BE7F-F639ABFD56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A79259-DADE-9D40-849D-D26E89F04F3D}"/>
              </a:ext>
            </a:extLst>
          </p:cNvPr>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a:extLst>
              <a:ext uri="{FF2B5EF4-FFF2-40B4-BE49-F238E27FC236}">
                <a16:creationId xmlns:a16="http://schemas.microsoft.com/office/drawing/2014/main" id="{09894034-AE0D-254A-BEC7-55401476A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188D2C-5180-7147-B500-4A7817F3C304}"/>
              </a:ext>
            </a:extLst>
          </p:cNvPr>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683095148"/>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1DBF-D8C1-D74E-B682-CE7996D03595}"/>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0D14591-A83C-3841-A65B-0CB3086DAF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31A548-E8DB-0E4F-9D8B-B5B24FD889C0}"/>
              </a:ext>
            </a:extLst>
          </p:cNvPr>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a:extLst>
              <a:ext uri="{FF2B5EF4-FFF2-40B4-BE49-F238E27FC236}">
                <a16:creationId xmlns:a16="http://schemas.microsoft.com/office/drawing/2014/main" id="{C13832D9-6143-4F43-AB92-8FB06C2401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8584F-BEC4-F941-914E-6781D8585B97}"/>
              </a:ext>
            </a:extLst>
          </p:cNvPr>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797070974"/>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0CEC-A074-234D-AA99-F26A298257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8F47C25-C15F-4C4B-8B53-88504F504864}"/>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5CDFF90-28CC-C941-8E1F-AC967CAC7A9E}"/>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F519B0F-698B-4D45-B03D-CFBF7F01ABD7}"/>
              </a:ext>
            </a:extLst>
          </p:cNvPr>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6" name="Footer Placeholder 5">
            <a:extLst>
              <a:ext uri="{FF2B5EF4-FFF2-40B4-BE49-F238E27FC236}">
                <a16:creationId xmlns:a16="http://schemas.microsoft.com/office/drawing/2014/main" id="{1E293FE7-6269-5D4D-9991-662F59A95D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61198D-8636-7649-A75C-156CF845C8DF}"/>
              </a:ext>
            </a:extLst>
          </p:cNvPr>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137897529"/>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640E-F42F-C443-9482-36AB67180514}"/>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BF4B03E-C094-4D40-B704-D55F6924CA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E588B0A5-6DF5-034E-A418-A3F6793EA420}"/>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4C43831-6495-874A-BFD5-BF26E7F595C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200A9198-1A60-BB43-9104-C8CC540CDE50}"/>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EC0DA00-0BAC-AE4F-B9F0-F129EEE31D33}"/>
              </a:ext>
            </a:extLst>
          </p:cNvPr>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8" name="Footer Placeholder 7">
            <a:extLst>
              <a:ext uri="{FF2B5EF4-FFF2-40B4-BE49-F238E27FC236}">
                <a16:creationId xmlns:a16="http://schemas.microsoft.com/office/drawing/2014/main" id="{C4C08DBB-7A56-E743-ACCE-DCDCD6E28D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721A97-8757-E544-87BA-4E8367AC04BF}"/>
              </a:ext>
            </a:extLst>
          </p:cNvPr>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480972113"/>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79219-9115-9042-A96F-C7E6F15C873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92FEDCD-9D85-7246-84F4-63A78395A06B}"/>
              </a:ext>
            </a:extLst>
          </p:cNvPr>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4" name="Footer Placeholder 3">
            <a:extLst>
              <a:ext uri="{FF2B5EF4-FFF2-40B4-BE49-F238E27FC236}">
                <a16:creationId xmlns:a16="http://schemas.microsoft.com/office/drawing/2014/main" id="{5F7946B9-9000-F649-8A6F-20F7D67209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096354-E16A-0040-A586-694D5D5D37F3}"/>
              </a:ext>
            </a:extLst>
          </p:cNvPr>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4109113720"/>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6DCB0-BB02-A348-8D84-D28F108DEBC8}"/>
              </a:ext>
            </a:extLst>
          </p:cNvPr>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3" name="Footer Placeholder 2">
            <a:extLst>
              <a:ext uri="{FF2B5EF4-FFF2-40B4-BE49-F238E27FC236}">
                <a16:creationId xmlns:a16="http://schemas.microsoft.com/office/drawing/2014/main" id="{62CBD239-72FF-CF4F-B395-AD1BE74D9A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731792-DA0D-FA42-A3C7-1DC9F6D016A9}"/>
              </a:ext>
            </a:extLst>
          </p:cNvPr>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3445071734"/>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2382-B98B-CE44-A865-C93A899F7173}"/>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3962D73-4F0B-7842-8413-D025DC4D1E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4DA0434-978B-9E4F-A9C2-954C2F6D7CC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50CEDA56-7418-284F-B5DD-343279332355}"/>
              </a:ext>
            </a:extLst>
          </p:cNvPr>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6" name="Footer Placeholder 5">
            <a:extLst>
              <a:ext uri="{FF2B5EF4-FFF2-40B4-BE49-F238E27FC236}">
                <a16:creationId xmlns:a16="http://schemas.microsoft.com/office/drawing/2014/main" id="{76F41751-0F3A-994C-BC62-89C7D65959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5B13B0-9CD0-D34C-9C83-65E6970C0F55}"/>
              </a:ext>
            </a:extLst>
          </p:cNvPr>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566769016"/>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275933374"/>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FC375-3786-AF4B-8F79-DF88B6AC7EA1}"/>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3039866-F8DC-7E42-BAF9-D5FBC4604BD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6AD967D-98E9-5E47-AA25-EE72027994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DBE23E0-D59E-E84E-9973-B2741F1F0948}"/>
              </a:ext>
            </a:extLst>
          </p:cNvPr>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6" name="Footer Placeholder 5">
            <a:extLst>
              <a:ext uri="{FF2B5EF4-FFF2-40B4-BE49-F238E27FC236}">
                <a16:creationId xmlns:a16="http://schemas.microsoft.com/office/drawing/2014/main" id="{A8B011D2-8058-1F4C-B5E7-B3BB366ADC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3B4A8-0490-5B47-8CAA-770A59308F91}"/>
              </a:ext>
            </a:extLst>
          </p:cNvPr>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516351140"/>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322B-74C6-4849-9B15-4C8D7D84903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02FFEA4-9776-944F-931D-049E181E15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F73C0B-0591-CA45-8138-0BA1B1BEF716}"/>
              </a:ext>
            </a:extLst>
          </p:cNvPr>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a:extLst>
              <a:ext uri="{FF2B5EF4-FFF2-40B4-BE49-F238E27FC236}">
                <a16:creationId xmlns:a16="http://schemas.microsoft.com/office/drawing/2014/main" id="{E5D77A8B-CD03-0A43-A120-8E9863514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FA5C94-2A25-1142-AC52-7C9BB2219A69}"/>
              </a:ext>
            </a:extLst>
          </p:cNvPr>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3062058539"/>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C622C-9C32-2647-BD7F-B4DC68158D17}"/>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308B5E2-4429-C549-92CC-86F9F29410D8}"/>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07BE24-AD9C-CD47-954A-CEE9EC021741}"/>
              </a:ext>
            </a:extLst>
          </p:cNvPr>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a:extLst>
              <a:ext uri="{FF2B5EF4-FFF2-40B4-BE49-F238E27FC236}">
                <a16:creationId xmlns:a16="http://schemas.microsoft.com/office/drawing/2014/main" id="{8E9BBE72-344E-ED44-A805-E449BE2B6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993641-B263-0E49-BF2A-83449B496A3C}"/>
              </a:ext>
            </a:extLst>
          </p:cNvPr>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4293995750"/>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196050955"/>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472287195"/>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3138119852"/>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376253533"/>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3244895122"/>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4077224757"/>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0161817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798952600"/>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329229122"/>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713464373"/>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323313021"/>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306514400"/>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034301619"/>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417940929"/>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656067729"/>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1249128790"/>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2730116199"/>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4267844-E078-47E7-9704-FBFCC76287AF}" type="datetimeFigureOut">
              <a:rPr lang="en-GB" smtClean="0"/>
              <a:pPr/>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BEE40-2633-413E-BF69-8B0D1E793A0C}" type="slidenum">
              <a:rPr lang="en-GB" smtClean="0"/>
              <a:pPr/>
              <a:t>‹#›</a:t>
            </a:fld>
            <a:endParaRPr lang="en-GB"/>
          </a:p>
        </p:txBody>
      </p:sp>
    </p:spTree>
    <p:extLst>
      <p:ext uri="{BB962C8B-B14F-4D97-AF65-F5344CB8AC3E}">
        <p14:creationId xmlns:p14="http://schemas.microsoft.com/office/powerpoint/2010/main" val="506574558"/>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B0B0B"/>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67844-E078-47E7-9704-FBFCC76287AF}" type="datetimeFigureOut">
              <a:rPr lang="en-GB" smtClean="0"/>
              <a:pPr/>
              <a:t>19/04/2023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BEE40-2633-413E-BF69-8B0D1E793A0C}" type="slidenum">
              <a:rPr lang="en-GB" smtClean="0"/>
              <a:pPr/>
              <a:t>‹#›</a:t>
            </a:fld>
            <a:endParaRPr lang="en-GB"/>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B0B0B"/>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D2EC4A-9499-3743-9161-05A5BFF0D1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59E40B-E38C-6B46-AD65-0882149AE27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41B7A2-30AF-D14F-B2F2-6807B5B5540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4267844-E078-47E7-9704-FBFCC76287AF}" type="datetimeFigureOut">
              <a:rPr lang="en-GB" smtClean="0"/>
              <a:pPr/>
              <a:t>19/04/2023</a:t>
            </a:fld>
            <a:endParaRPr lang="en-GB"/>
          </a:p>
        </p:txBody>
      </p:sp>
      <p:sp>
        <p:nvSpPr>
          <p:cNvPr id="5" name="Footer Placeholder 4">
            <a:extLst>
              <a:ext uri="{FF2B5EF4-FFF2-40B4-BE49-F238E27FC236}">
                <a16:creationId xmlns:a16="http://schemas.microsoft.com/office/drawing/2014/main" id="{61D91F7D-BB96-CB4C-91BB-CCD422A1C14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7241110-24E7-1E4D-BB7B-CAFECF9961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8BEE40-2633-413E-BF69-8B0D1E793A0C}" type="slidenum">
              <a:rPr lang="en-GB" smtClean="0"/>
              <a:pPr/>
              <a:t>‹#›</a:t>
            </a:fld>
            <a:endParaRPr lang="en-GB"/>
          </a:p>
        </p:txBody>
      </p:sp>
    </p:spTree>
    <p:extLst>
      <p:ext uri="{BB962C8B-B14F-4D97-AF65-F5344CB8AC3E}">
        <p14:creationId xmlns:p14="http://schemas.microsoft.com/office/powerpoint/2010/main" val="115311159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B0B0B"/>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67844-E078-47E7-9704-FBFCC76287AF}" type="datetimeFigureOut">
              <a:rPr lang="en-GB" smtClean="0"/>
              <a:pPr/>
              <a:t>19/04/2023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BEE40-2633-413E-BF69-8B0D1E793A0C}" type="slidenum">
              <a:rPr lang="en-GB" smtClean="0"/>
              <a:pPr/>
              <a:t>‹#›</a:t>
            </a:fld>
            <a:endParaRPr lang="en-GB"/>
          </a:p>
        </p:txBody>
      </p:sp>
    </p:spTree>
    <p:extLst>
      <p:ext uri="{BB962C8B-B14F-4D97-AF65-F5344CB8AC3E}">
        <p14:creationId xmlns:p14="http://schemas.microsoft.com/office/powerpoint/2010/main" val="3331553673"/>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3 Page 4.eps">
            <a:extLst>
              <a:ext uri="{FF2B5EF4-FFF2-40B4-BE49-F238E27FC236}">
                <a16:creationId xmlns:a16="http://schemas.microsoft.com/office/drawing/2014/main" id="{7CCA43D9-AA70-A32A-833E-8762A6A5C35D}"/>
              </a:ext>
            </a:extLst>
          </p:cNvPr>
          <p:cNvPicPr>
            <a:picLocks noChangeAspect="1"/>
          </p:cNvPicPr>
          <p:nvPr/>
        </p:nvPicPr>
        <p:blipFill rotWithShape="1">
          <a:blip r:embed="rId2">
            <a:extLst>
              <a:ext uri="{28A0092B-C50C-407E-A947-70E740481C1C}">
                <a14:useLocalDpi xmlns:a14="http://schemas.microsoft.com/office/drawing/2010/main" val="0"/>
              </a:ext>
            </a:extLst>
          </a:blip>
          <a:srcRect l="43528" t="74904" r="3917" b="2087"/>
          <a:stretch/>
        </p:blipFill>
        <p:spPr>
          <a:xfrm>
            <a:off x="4319464" y="5271187"/>
            <a:ext cx="4824536" cy="1584176"/>
          </a:xfrm>
          <a:prstGeom prst="rect">
            <a:avLst/>
          </a:prstGeom>
        </p:spPr>
      </p:pic>
      <p:pic>
        <p:nvPicPr>
          <p:cNvPr id="5" name="Picture 2">
            <a:extLst>
              <a:ext uri="{FF2B5EF4-FFF2-40B4-BE49-F238E27FC236}">
                <a16:creationId xmlns:a16="http://schemas.microsoft.com/office/drawing/2014/main" id="{82B3DFDE-B8C2-B6F3-3F6B-C18FB3C246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 r="53732" b="12895"/>
          <a:stretch/>
        </p:blipFill>
        <p:spPr bwMode="auto">
          <a:xfrm>
            <a:off x="-8318" y="5271187"/>
            <a:ext cx="4327781" cy="15868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C265F4-0A4E-78B7-64F1-3054048AC6AD}"/>
              </a:ext>
            </a:extLst>
          </p:cNvPr>
          <p:cNvSpPr txBox="1"/>
          <p:nvPr/>
        </p:nvSpPr>
        <p:spPr>
          <a:xfrm>
            <a:off x="1987295" y="1196752"/>
            <a:ext cx="5169409" cy="3231654"/>
          </a:xfrm>
          <a:prstGeom prst="rect">
            <a:avLst/>
          </a:prstGeom>
          <a:noFill/>
        </p:spPr>
        <p:txBody>
          <a:bodyPr wrap="square">
            <a:spAutoFit/>
          </a:bodyPr>
          <a:lstStyle/>
          <a:p>
            <a:pPr algn="ctr" eaLnBrk="1" hangingPunct="1">
              <a:defRPr/>
            </a:pPr>
            <a:r>
              <a:rPr lang="en-GB" sz="6000" dirty="0"/>
              <a:t>Evolution</a:t>
            </a:r>
            <a:endParaRPr lang="en-US" altLang="x-none" sz="6000" dirty="0">
              <a:latin typeface="+mj-lt"/>
            </a:endParaRPr>
          </a:p>
          <a:p>
            <a:pPr algn="ctr" eaLnBrk="1" hangingPunct="1">
              <a:defRPr/>
            </a:pPr>
            <a:r>
              <a:rPr lang="en-GB" sz="3600" dirty="0">
                <a:latin typeface="+mj-lt"/>
              </a:rPr>
              <a:t>Gifford Lecture 2</a:t>
            </a:r>
            <a:endParaRPr lang="en-US" altLang="x-none" sz="3600" dirty="0">
              <a:latin typeface="+mj-lt"/>
            </a:endParaRPr>
          </a:p>
          <a:p>
            <a:pPr algn="ctr" eaLnBrk="1" hangingPunct="1">
              <a:defRPr/>
            </a:pPr>
            <a:r>
              <a:rPr lang="en-US" altLang="x-none" sz="2800" dirty="0">
                <a:latin typeface="+mj-lt"/>
              </a:rPr>
              <a:t>May 3, 2023</a:t>
            </a:r>
          </a:p>
          <a:p>
            <a:pPr algn="ctr" eaLnBrk="1" hangingPunct="1">
              <a:defRPr/>
            </a:pPr>
            <a:endParaRPr lang="en-US" altLang="x-none" dirty="0">
              <a:latin typeface="+mj-lt"/>
            </a:endParaRPr>
          </a:p>
          <a:p>
            <a:pPr algn="ctr" eaLnBrk="1" hangingPunct="1">
              <a:defRPr/>
            </a:pPr>
            <a:r>
              <a:rPr lang="en-US" altLang="x-none" sz="2800" dirty="0">
                <a:latin typeface="+mj-lt"/>
              </a:rPr>
              <a:t>John Dupré, Egenis, University of Exeter</a:t>
            </a:r>
          </a:p>
        </p:txBody>
      </p:sp>
    </p:spTree>
    <p:extLst>
      <p:ext uri="{BB962C8B-B14F-4D97-AF65-F5344CB8AC3E}">
        <p14:creationId xmlns:p14="http://schemas.microsoft.com/office/powerpoint/2010/main" val="373434744"/>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r>
              <a:rPr lang="en-US" dirty="0">
                <a:solidFill>
                  <a:srgbClr val="00B0F0"/>
                </a:solidFill>
              </a:rPr>
              <a:t>Lineage Stability 2: Natural Selection</a:t>
            </a:r>
            <a:br>
              <a:rPr lang="en-US" dirty="0">
                <a:solidFill>
                  <a:srgbClr val="00B0F0"/>
                </a:solidFill>
              </a:rPr>
            </a:br>
            <a:endParaRPr lang="en-US" dirty="0">
              <a:solidFill>
                <a:srgbClr val="00B0F0"/>
              </a:solidFill>
            </a:endParaRPr>
          </a:p>
        </p:txBody>
      </p:sp>
      <p:sp>
        <p:nvSpPr>
          <p:cNvPr id="3" name="Content Placeholder 2"/>
          <p:cNvSpPr>
            <a:spLocks noGrp="1"/>
          </p:cNvSpPr>
          <p:nvPr>
            <p:ph idx="1"/>
          </p:nvPr>
        </p:nvSpPr>
        <p:spPr>
          <a:xfrm>
            <a:off x="571600" y="1432407"/>
            <a:ext cx="8600003" cy="4925144"/>
          </a:xfrm>
        </p:spPr>
        <p:txBody>
          <a:bodyPr>
            <a:normAutofit/>
          </a:bodyPr>
          <a:lstStyle/>
          <a:p>
            <a:r>
              <a:rPr lang="en-US" dirty="0"/>
              <a:t>A process perspective highlights the importance of stabilizing selection. </a:t>
            </a:r>
          </a:p>
          <a:p>
            <a:r>
              <a:rPr lang="en-US" dirty="0"/>
              <a:t>Natural selection ensures that the process remains within a space constrained by the conditions of existence. </a:t>
            </a:r>
          </a:p>
          <a:p>
            <a:pPr marL="0" indent="0">
              <a:buNone/>
            </a:pPr>
            <a:endParaRPr lang="en-US" dirty="0"/>
          </a:p>
          <a:p>
            <a:pPr marL="0" indent="0">
              <a:buNone/>
            </a:pPr>
            <a:endParaRPr lang="en-US" dirty="0"/>
          </a:p>
          <a:p>
            <a:endParaRPr lang="en-US" dirty="0"/>
          </a:p>
          <a:p>
            <a:endParaRPr lang="en-US" dirty="0"/>
          </a:p>
        </p:txBody>
      </p:sp>
      <p:pic>
        <p:nvPicPr>
          <p:cNvPr id="3074" name="Picture 2" descr="polygenic traits – stabilizing selection | mrleehamber119">
            <a:extLst>
              <a:ext uri="{FF2B5EF4-FFF2-40B4-BE49-F238E27FC236}">
                <a16:creationId xmlns:a16="http://schemas.microsoft.com/office/drawing/2014/main" id="{CB317A35-7ADB-6EBC-4A25-9F1ADFF6B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083170"/>
            <a:ext cx="4320480" cy="268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407186"/>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r>
              <a:rPr lang="en-US" sz="4000" dirty="0">
                <a:solidFill>
                  <a:srgbClr val="00B0F0"/>
                </a:solidFill>
              </a:rPr>
              <a:t>Lineage Stability 3: Boundary Enforcement via Sexual Reproduction</a:t>
            </a:r>
          </a:p>
        </p:txBody>
      </p:sp>
      <p:sp>
        <p:nvSpPr>
          <p:cNvPr id="5" name="Content Placeholder 4">
            <a:extLst>
              <a:ext uri="{FF2B5EF4-FFF2-40B4-BE49-F238E27FC236}">
                <a16:creationId xmlns:a16="http://schemas.microsoft.com/office/drawing/2014/main" id="{637160EF-8256-6478-6C69-7EC3868C308C}"/>
              </a:ext>
            </a:extLst>
          </p:cNvPr>
          <p:cNvSpPr>
            <a:spLocks noGrp="1"/>
          </p:cNvSpPr>
          <p:nvPr>
            <p:ph idx="1"/>
          </p:nvPr>
        </p:nvSpPr>
        <p:spPr>
          <a:xfrm>
            <a:off x="251520" y="1916832"/>
            <a:ext cx="5112568" cy="4451541"/>
          </a:xfrm>
        </p:spPr>
        <p:txBody>
          <a:bodyPr>
            <a:normAutofit fontScale="92500" lnSpcReduction="20000"/>
          </a:bodyPr>
          <a:lstStyle/>
          <a:p>
            <a:r>
              <a:rPr lang="en-US" dirty="0"/>
              <a:t>Sexual reproduction enforces (to a variable degree) the boundaries between related sexual species. </a:t>
            </a:r>
          </a:p>
          <a:p>
            <a:r>
              <a:rPr lang="en-US" dirty="0"/>
              <a:t>Isolating mechanisms, genetic incompatibilities and hybrid infertility, and mate recognition systems are important ways in which these boundaries are reinforced</a:t>
            </a:r>
          </a:p>
        </p:txBody>
      </p:sp>
      <p:pic>
        <p:nvPicPr>
          <p:cNvPr id="7170" name="Picture 2" descr="Why Are Reef Fish Colorful | DIPNDIVE">
            <a:extLst>
              <a:ext uri="{FF2B5EF4-FFF2-40B4-BE49-F238E27FC236}">
                <a16:creationId xmlns:a16="http://schemas.microsoft.com/office/drawing/2014/main" id="{CA95DBFD-F8A2-4E95-0A91-503891E89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036" y="4302702"/>
            <a:ext cx="3488452" cy="19622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ybrids May Thrive Where Parent Species Fear to Tread - The New York Times">
            <a:extLst>
              <a:ext uri="{FF2B5EF4-FFF2-40B4-BE49-F238E27FC236}">
                <a16:creationId xmlns:a16="http://schemas.microsoft.com/office/drawing/2014/main" id="{72A62D34-D22B-AB0C-7AC8-7D9F7A2BA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552" y="-47129"/>
            <a:ext cx="3366790" cy="19639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Is A Mule? 13 Things You Didn't Know | SPANA">
            <a:extLst>
              <a:ext uri="{FF2B5EF4-FFF2-40B4-BE49-F238E27FC236}">
                <a16:creationId xmlns:a16="http://schemas.microsoft.com/office/drawing/2014/main" id="{E6D0AC09-F1BE-3893-7DF7-268E4B1AD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888690"/>
            <a:ext cx="3473444" cy="1962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1E75A9-5CCD-097C-FA4E-DD62FAA580E6}"/>
              </a:ext>
            </a:extLst>
          </p:cNvPr>
          <p:cNvSpPr txBox="1"/>
          <p:nvPr/>
        </p:nvSpPr>
        <p:spPr>
          <a:xfrm>
            <a:off x="5940152" y="3930249"/>
            <a:ext cx="2239459" cy="369332"/>
          </a:xfrm>
          <a:prstGeom prst="rect">
            <a:avLst/>
          </a:prstGeom>
          <a:noFill/>
        </p:spPr>
        <p:txBody>
          <a:bodyPr wrap="none" rtlCol="0">
            <a:spAutoFit/>
          </a:bodyPr>
          <a:lstStyle/>
          <a:p>
            <a:r>
              <a:rPr lang="en-US" dirty="0"/>
              <a:t>Hybrid sterility: mules</a:t>
            </a:r>
          </a:p>
        </p:txBody>
      </p:sp>
      <p:sp>
        <p:nvSpPr>
          <p:cNvPr id="4" name="TextBox 3">
            <a:extLst>
              <a:ext uri="{FF2B5EF4-FFF2-40B4-BE49-F238E27FC236}">
                <a16:creationId xmlns:a16="http://schemas.microsoft.com/office/drawing/2014/main" id="{CDE6A06C-9D20-4568-996B-866B67854D14}"/>
              </a:ext>
            </a:extLst>
          </p:cNvPr>
          <p:cNvSpPr txBox="1"/>
          <p:nvPr/>
        </p:nvSpPr>
        <p:spPr>
          <a:xfrm>
            <a:off x="6159602" y="6344632"/>
            <a:ext cx="1800558" cy="369332"/>
          </a:xfrm>
          <a:prstGeom prst="rect">
            <a:avLst/>
          </a:prstGeom>
          <a:noFill/>
        </p:spPr>
        <p:txBody>
          <a:bodyPr wrap="none" rtlCol="0">
            <a:spAutoFit/>
          </a:bodyPr>
          <a:lstStyle/>
          <a:p>
            <a:r>
              <a:rPr lang="en-US" dirty="0"/>
              <a:t>Mate recognition</a:t>
            </a:r>
          </a:p>
        </p:txBody>
      </p:sp>
    </p:spTree>
    <p:extLst>
      <p:ext uri="{BB962C8B-B14F-4D97-AF65-F5344CB8AC3E}">
        <p14:creationId xmlns:p14="http://schemas.microsoft.com/office/powerpoint/2010/main" val="2153814422"/>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8375F-FFE4-E2B0-3F25-F438CADD7EBA}"/>
              </a:ext>
            </a:extLst>
          </p:cNvPr>
          <p:cNvSpPr>
            <a:spLocks noGrp="1"/>
          </p:cNvSpPr>
          <p:nvPr>
            <p:ph type="sldNum" sz="quarter" idx="12"/>
          </p:nvPr>
        </p:nvSpPr>
        <p:spPr/>
        <p:txBody>
          <a:bodyPr/>
          <a:lstStyle/>
          <a:p>
            <a:fld id="{398BEE40-2633-413E-BF69-8B0D1E793A0C}" type="slidenum">
              <a:rPr lang="en-GB" smtClean="0"/>
              <a:pPr/>
              <a:t>12</a:t>
            </a:fld>
            <a:endParaRPr lang="en-GB"/>
          </a:p>
        </p:txBody>
      </p:sp>
      <p:sp>
        <p:nvSpPr>
          <p:cNvPr id="3" name="TextBox 2">
            <a:extLst>
              <a:ext uri="{FF2B5EF4-FFF2-40B4-BE49-F238E27FC236}">
                <a16:creationId xmlns:a16="http://schemas.microsoft.com/office/drawing/2014/main" id="{C9D26B78-5887-D0E2-F8FF-AB6EF1FF0A78}"/>
              </a:ext>
            </a:extLst>
          </p:cNvPr>
          <p:cNvSpPr txBox="1"/>
          <p:nvPr/>
        </p:nvSpPr>
        <p:spPr>
          <a:xfrm>
            <a:off x="506343" y="123389"/>
            <a:ext cx="7956804" cy="2606822"/>
          </a:xfrm>
          <a:prstGeom prst="rect">
            <a:avLst/>
          </a:prstGeom>
          <a:noFill/>
        </p:spPr>
        <p:txBody>
          <a:bodyPr wrap="square" rtlCol="0">
            <a:spAutoFit/>
          </a:bodyPr>
          <a:lstStyle/>
          <a:p>
            <a:pPr algn="ctr"/>
            <a:r>
              <a:rPr lang="en-US" sz="5400" dirty="0">
                <a:solidFill>
                  <a:srgbClr val="00B0F0"/>
                </a:solidFill>
              </a:rPr>
              <a:t>Lineage Stability 4: Niche Construction</a:t>
            </a:r>
            <a:br>
              <a:rPr lang="en-US" sz="5400" dirty="0">
                <a:solidFill>
                  <a:srgbClr val="00B0F0"/>
                </a:solidFill>
              </a:rPr>
            </a:br>
            <a:endParaRPr lang="en-US" sz="5400" dirty="0">
              <a:solidFill>
                <a:srgbClr val="FF0000"/>
              </a:solidFill>
            </a:endParaRPr>
          </a:p>
        </p:txBody>
      </p:sp>
      <p:pic>
        <p:nvPicPr>
          <p:cNvPr id="6146" name="Picture 2">
            <a:extLst>
              <a:ext uri="{FF2B5EF4-FFF2-40B4-BE49-F238E27FC236}">
                <a16:creationId xmlns:a16="http://schemas.microsoft.com/office/drawing/2014/main" id="{74A5EFC7-883E-6B55-2844-6F8F29C66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552" y="4517930"/>
            <a:ext cx="2992583" cy="224521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Why Do Beavers Build Dams?">
            <a:extLst>
              <a:ext uri="{FF2B5EF4-FFF2-40B4-BE49-F238E27FC236}">
                <a16:creationId xmlns:a16="http://schemas.microsoft.com/office/drawing/2014/main" id="{805DB0C5-43F9-472C-1631-7D86182FC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06" y="4479340"/>
            <a:ext cx="3402338" cy="226822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Effect of the endogeic earthworm Aporrectodea tuberculata on aggregation  and carbon redistribution in uninvaded forest soil columns - ScienceDirect">
            <a:extLst>
              <a:ext uri="{FF2B5EF4-FFF2-40B4-BE49-F238E27FC236}">
                <a16:creationId xmlns:a16="http://schemas.microsoft.com/office/drawing/2014/main" id="{69D508C3-BE90-AF2F-EA6F-F7E2751CF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53" y="1856436"/>
            <a:ext cx="2625600" cy="24002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iche Construction: The Neglected Process in Evolution | NHBS Academic &amp;  Professional Books">
            <a:extLst>
              <a:ext uri="{FF2B5EF4-FFF2-40B4-BE49-F238E27FC236}">
                <a16:creationId xmlns:a16="http://schemas.microsoft.com/office/drawing/2014/main" id="{D922DC46-0958-79B2-E188-B75CBA8182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963" y="1275172"/>
            <a:ext cx="1884433" cy="29885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61B56C-4A6A-4793-C934-D5F917EA7B88}"/>
              </a:ext>
            </a:extLst>
          </p:cNvPr>
          <p:cNvSpPr txBox="1"/>
          <p:nvPr/>
        </p:nvSpPr>
        <p:spPr>
          <a:xfrm>
            <a:off x="3395547" y="1819656"/>
            <a:ext cx="3600399" cy="2677656"/>
          </a:xfrm>
          <a:prstGeom prst="rect">
            <a:avLst/>
          </a:prstGeom>
          <a:noFill/>
        </p:spPr>
        <p:txBody>
          <a:bodyPr wrap="square" rtlCol="0">
            <a:spAutoFit/>
          </a:bodyPr>
          <a:lstStyle/>
          <a:p>
            <a:r>
              <a:rPr lang="en-US" sz="2400" dirty="0"/>
              <a:t>Lineages do not respond only passively to the changing environment. They act to shape and maintain the environment in ways to which they are adapted</a:t>
            </a:r>
          </a:p>
        </p:txBody>
      </p:sp>
    </p:spTree>
    <p:extLst>
      <p:ext uri="{BB962C8B-B14F-4D97-AF65-F5344CB8AC3E}">
        <p14:creationId xmlns:p14="http://schemas.microsoft.com/office/powerpoint/2010/main" val="2013838932"/>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itle 1">
            <a:extLst>
              <a:ext uri="{FF2B5EF4-FFF2-40B4-BE49-F238E27FC236}">
                <a16:creationId xmlns:a16="http://schemas.microsoft.com/office/drawing/2014/main" id="{D7E58BB4-E212-16C4-2AB9-911C17792821}"/>
              </a:ext>
            </a:extLst>
          </p:cNvPr>
          <p:cNvSpPr>
            <a:spLocks noGrp="1"/>
          </p:cNvSpPr>
          <p:nvPr>
            <p:ph type="title"/>
          </p:nvPr>
        </p:nvSpPr>
        <p:spPr>
          <a:xfrm>
            <a:off x="457200" y="274638"/>
            <a:ext cx="8229600" cy="1143000"/>
          </a:xfrm>
        </p:spPr>
        <p:txBody>
          <a:bodyPr>
            <a:noAutofit/>
          </a:bodyPr>
          <a:lstStyle/>
          <a:p>
            <a:r>
              <a:rPr lang="en-US" sz="5400" dirty="0">
                <a:solidFill>
                  <a:srgbClr val="00B0F0"/>
                </a:solidFill>
              </a:rPr>
              <a:t>Some Stages in the Evolution of the (Mollusk) Eye</a:t>
            </a:r>
          </a:p>
        </p:txBody>
      </p:sp>
      <p:pic>
        <p:nvPicPr>
          <p:cNvPr id="3076" name="Picture 4" descr="What are the evolutionary stages of eyeballs? - Quora">
            <a:extLst>
              <a:ext uri="{FF2B5EF4-FFF2-40B4-BE49-F238E27FC236}">
                <a16:creationId xmlns:a16="http://schemas.microsoft.com/office/drawing/2014/main" id="{96B41D4C-0652-B657-319D-B26C1CA6D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 y="1844824"/>
            <a:ext cx="916002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12879"/>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184"/>
            <a:ext cx="8229600" cy="1143000"/>
          </a:xfrm>
        </p:spPr>
        <p:txBody>
          <a:bodyPr>
            <a:noAutofit/>
          </a:bodyPr>
          <a:lstStyle/>
          <a:p>
            <a:r>
              <a:rPr lang="en-US" sz="4000" dirty="0">
                <a:solidFill>
                  <a:srgbClr val="00B0F0"/>
                </a:solidFill>
              </a:rPr>
              <a:t>Sources of Change to the Organisms (Developmental Systems) that Constitute Lineages</a:t>
            </a:r>
          </a:p>
        </p:txBody>
      </p:sp>
      <p:sp>
        <p:nvSpPr>
          <p:cNvPr id="3" name="Content Placeholder 2"/>
          <p:cNvSpPr>
            <a:spLocks noGrp="1"/>
          </p:cNvSpPr>
          <p:nvPr>
            <p:ph idx="1"/>
          </p:nvPr>
        </p:nvSpPr>
        <p:spPr>
          <a:xfrm>
            <a:off x="240060" y="2060848"/>
            <a:ext cx="8663880" cy="5040560"/>
          </a:xfrm>
        </p:spPr>
        <p:txBody>
          <a:bodyPr>
            <a:normAutofit/>
          </a:bodyPr>
          <a:lstStyle/>
          <a:p>
            <a:pPr lvl="1"/>
            <a:r>
              <a:rPr lang="en-US" dirty="0"/>
              <a:t>Mutation, recombination, and horizontal acquisition of genes (including changes to architectural genes)</a:t>
            </a:r>
          </a:p>
          <a:p>
            <a:pPr lvl="1"/>
            <a:r>
              <a:rPr lang="en-US" dirty="0"/>
              <a:t>Epigenetic changes replicated or reconstructed</a:t>
            </a:r>
          </a:p>
          <a:p>
            <a:pPr lvl="1"/>
            <a:r>
              <a:rPr lang="en-US" dirty="0"/>
              <a:t>Imitation of parental behaviour</a:t>
            </a:r>
          </a:p>
          <a:p>
            <a:pPr lvl="1"/>
            <a:r>
              <a:rPr lang="en-US" dirty="0"/>
              <a:t>Cultural transmission</a:t>
            </a:r>
          </a:p>
          <a:p>
            <a:pPr lvl="1"/>
            <a:r>
              <a:rPr lang="en-GB" dirty="0"/>
              <a:t>Constructive neutral evolution: non-adaptive but irreversible increase in complexity</a:t>
            </a:r>
            <a:endParaRPr lang="en-US" dirty="0"/>
          </a:p>
          <a:p>
            <a:r>
              <a:rPr lang="en-US" dirty="0"/>
              <a:t>Selection is always a filter; </a:t>
            </a:r>
            <a:r>
              <a:rPr lang="en-US" dirty="0">
                <a:solidFill>
                  <a:srgbClr val="FF0000"/>
                </a:solidFill>
              </a:rPr>
              <a:t>but selection cannot create novelty</a:t>
            </a:r>
          </a:p>
          <a:p>
            <a:endParaRPr lang="en-US" dirty="0"/>
          </a:p>
        </p:txBody>
      </p:sp>
    </p:spTree>
    <p:extLst>
      <p:ext uri="{BB962C8B-B14F-4D97-AF65-F5344CB8AC3E}">
        <p14:creationId xmlns:p14="http://schemas.microsoft.com/office/powerpoint/2010/main" val="8202211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8C9B-70C7-5E44-8961-98C397FE1CF1}"/>
              </a:ext>
            </a:extLst>
          </p:cNvPr>
          <p:cNvSpPr>
            <a:spLocks noGrp="1"/>
          </p:cNvSpPr>
          <p:nvPr>
            <p:ph type="title"/>
          </p:nvPr>
        </p:nvSpPr>
        <p:spPr/>
        <p:txBody>
          <a:bodyPr>
            <a:normAutofit/>
          </a:bodyPr>
          <a:lstStyle/>
          <a:p>
            <a:r>
              <a:rPr lang="en-US" sz="5400" dirty="0">
                <a:solidFill>
                  <a:srgbClr val="00B0F0"/>
                </a:solidFill>
              </a:rPr>
              <a:t>Two Meanings of “Species”</a:t>
            </a:r>
          </a:p>
        </p:txBody>
      </p:sp>
      <p:sp>
        <p:nvSpPr>
          <p:cNvPr id="3" name="Content Placeholder 2">
            <a:extLst>
              <a:ext uri="{FF2B5EF4-FFF2-40B4-BE49-F238E27FC236}">
                <a16:creationId xmlns:a16="http://schemas.microsoft.com/office/drawing/2014/main" id="{CC689424-0B14-2147-BFA9-68726DA78A4D}"/>
              </a:ext>
            </a:extLst>
          </p:cNvPr>
          <p:cNvSpPr>
            <a:spLocks noGrp="1"/>
          </p:cNvSpPr>
          <p:nvPr>
            <p:ph idx="1"/>
          </p:nvPr>
        </p:nvSpPr>
        <p:spPr/>
        <p:txBody>
          <a:bodyPr>
            <a:normAutofit lnSpcReduction="10000"/>
          </a:bodyPr>
          <a:lstStyle/>
          <a:p>
            <a:r>
              <a:rPr lang="en-US" dirty="0"/>
              <a:t>All organisms belong to a species in the sense of a classificatory term. </a:t>
            </a:r>
          </a:p>
          <a:p>
            <a:r>
              <a:rPr lang="en-US" dirty="0"/>
              <a:t>But not all species in that sense are coherent lineages.</a:t>
            </a:r>
          </a:p>
          <a:p>
            <a:r>
              <a:rPr lang="en-US" dirty="0"/>
              <a:t>The term “species” is radically ambiguous—it can be used to refer to ontologically quite distinct categories, an individual or a kind.</a:t>
            </a:r>
          </a:p>
          <a:p>
            <a:r>
              <a:rPr lang="en-US" dirty="0"/>
              <a:t>This can cause a good deal of philosophical confusion…</a:t>
            </a:r>
          </a:p>
        </p:txBody>
      </p:sp>
    </p:spTree>
    <p:extLst>
      <p:ext uri="{BB962C8B-B14F-4D97-AF65-F5344CB8AC3E}">
        <p14:creationId xmlns:p14="http://schemas.microsoft.com/office/powerpoint/2010/main" val="3517261042"/>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9B1B-3D7E-2348-ACC3-AFF7D6BA0835}"/>
              </a:ext>
            </a:extLst>
          </p:cNvPr>
          <p:cNvSpPr>
            <a:spLocks noGrp="1"/>
          </p:cNvSpPr>
          <p:nvPr>
            <p:ph type="title"/>
          </p:nvPr>
        </p:nvSpPr>
        <p:spPr/>
        <p:txBody>
          <a:bodyPr/>
          <a:lstStyle/>
          <a:p>
            <a:r>
              <a:rPr lang="en-US" dirty="0">
                <a:solidFill>
                  <a:srgbClr val="00B0F0"/>
                </a:solidFill>
              </a:rPr>
              <a:t>r-Selection and K-Selection</a:t>
            </a:r>
          </a:p>
        </p:txBody>
      </p:sp>
      <p:sp>
        <p:nvSpPr>
          <p:cNvPr id="3" name="Content Placeholder 2">
            <a:extLst>
              <a:ext uri="{FF2B5EF4-FFF2-40B4-BE49-F238E27FC236}">
                <a16:creationId xmlns:a16="http://schemas.microsoft.com/office/drawing/2014/main" id="{CC1DABFB-AF6B-4549-8A7D-4AE3789122E4}"/>
              </a:ext>
            </a:extLst>
          </p:cNvPr>
          <p:cNvSpPr>
            <a:spLocks noGrp="1"/>
          </p:cNvSpPr>
          <p:nvPr>
            <p:ph idx="1"/>
          </p:nvPr>
        </p:nvSpPr>
        <p:spPr>
          <a:xfrm>
            <a:off x="708720" y="1722512"/>
            <a:ext cx="8435280" cy="3412975"/>
          </a:xfrm>
        </p:spPr>
        <p:txBody>
          <a:bodyPr>
            <a:normAutofit/>
          </a:bodyPr>
          <a:lstStyle/>
          <a:p>
            <a:r>
              <a:rPr lang="en-US" dirty="0"/>
              <a:t>r-selected species produce very many offspring. Maximizes selection</a:t>
            </a:r>
          </a:p>
          <a:p>
            <a:r>
              <a:rPr lang="en-US" dirty="0"/>
              <a:t>K-selected species produce few “high-quality” offspring. Promotes integration.</a:t>
            </a:r>
          </a:p>
        </p:txBody>
      </p:sp>
      <p:pic>
        <p:nvPicPr>
          <p:cNvPr id="9218" name="Picture 2" descr="r / K Strategies | BioNinja">
            <a:extLst>
              <a:ext uri="{FF2B5EF4-FFF2-40B4-BE49-F238E27FC236}">
                <a16:creationId xmlns:a16="http://schemas.microsoft.com/office/drawing/2014/main" id="{B7416FB5-C722-3034-33AB-DF70F1F5F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4005564"/>
            <a:ext cx="8331660" cy="285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769670"/>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00B0F0"/>
                </a:solidFill>
              </a:rPr>
              <a:t>Competition and Cooperation</a:t>
            </a:r>
          </a:p>
        </p:txBody>
      </p:sp>
      <p:sp>
        <p:nvSpPr>
          <p:cNvPr id="3" name="Content Placeholder 2"/>
          <p:cNvSpPr>
            <a:spLocks noGrp="1"/>
          </p:cNvSpPr>
          <p:nvPr>
            <p:ph idx="1"/>
          </p:nvPr>
        </p:nvSpPr>
        <p:spPr>
          <a:xfrm>
            <a:off x="2843808" y="1772816"/>
            <a:ext cx="5976664" cy="4497363"/>
          </a:xfrm>
        </p:spPr>
        <p:txBody>
          <a:bodyPr>
            <a:normAutofit fontScale="77500" lnSpcReduction="20000"/>
          </a:bodyPr>
          <a:lstStyle/>
          <a:p>
            <a:r>
              <a:rPr lang="en-US" dirty="0"/>
              <a:t>Integration of species (and organisms) involves the transition from competition to cooperation (cells/multicellular organisms; parasitism to symbiosis; group selection; etc.)</a:t>
            </a:r>
          </a:p>
          <a:p>
            <a:r>
              <a:rPr lang="en-US" dirty="0"/>
              <a:t>When lineages are coherent processes we should expect elements of cooperation as well as competition</a:t>
            </a:r>
          </a:p>
          <a:p>
            <a:r>
              <a:rPr lang="en-US" dirty="0"/>
              <a:t>Much interaction is on neither extreme, but somewhere on a spectrum. A new word is helpful, and I have in the past suggested we talk rather about “Collaboration”.</a:t>
            </a:r>
          </a:p>
        </p:txBody>
      </p:sp>
      <p:pic>
        <p:nvPicPr>
          <p:cNvPr id="4" name="Picture 3"/>
          <p:cNvPicPr>
            <a:picLocks noChangeAspect="1"/>
          </p:cNvPicPr>
          <p:nvPr/>
        </p:nvPicPr>
        <p:blipFill>
          <a:blip r:embed="rId3"/>
          <a:stretch>
            <a:fillRect/>
          </a:stretch>
        </p:blipFill>
        <p:spPr>
          <a:xfrm>
            <a:off x="0" y="1844824"/>
            <a:ext cx="2669215" cy="4293096"/>
          </a:xfrm>
          <a:prstGeom prst="rect">
            <a:avLst/>
          </a:prstGeom>
        </p:spPr>
      </p:pic>
    </p:spTree>
    <p:extLst>
      <p:ext uri="{BB962C8B-B14F-4D97-AF65-F5344CB8AC3E}">
        <p14:creationId xmlns:p14="http://schemas.microsoft.com/office/powerpoint/2010/main" val="2869139275"/>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B3B2DC-1DD8-17AE-BCB9-86BFCD045F81}"/>
              </a:ext>
            </a:extLst>
          </p:cNvPr>
          <p:cNvSpPr txBox="1"/>
          <p:nvPr/>
        </p:nvSpPr>
        <p:spPr>
          <a:xfrm>
            <a:off x="971600" y="1166842"/>
            <a:ext cx="7776864" cy="4524315"/>
          </a:xfrm>
          <a:prstGeom prst="rect">
            <a:avLst/>
          </a:prstGeom>
          <a:noFill/>
        </p:spPr>
        <p:txBody>
          <a:bodyPr wrap="square" rtlCol="0">
            <a:spAutoFit/>
          </a:bodyPr>
          <a:lstStyle/>
          <a:p>
            <a:r>
              <a:rPr lang="en-US" sz="4800" dirty="0">
                <a:latin typeface="Chalkboard SE" panose="03050602040202020205" pitchFamily="66" charset="77"/>
                <a:cs typeface="Berlin Sans FB" panose="020F0502020204030204" pitchFamily="34" charset="0"/>
              </a:rPr>
              <a:t>Thank you for listening. </a:t>
            </a:r>
          </a:p>
          <a:p>
            <a:r>
              <a:rPr lang="en-US" sz="4800" dirty="0">
                <a:latin typeface="Chalkboard SE" panose="03050602040202020205" pitchFamily="66" charset="77"/>
                <a:cs typeface="Berlin Sans FB" panose="020F0502020204030204" pitchFamily="34" charset="0"/>
              </a:rPr>
              <a:t>The next lecture, on the topic </a:t>
            </a:r>
            <a:r>
              <a:rPr lang="en-US" sz="4800" i="1" dirty="0">
                <a:latin typeface="Chalkboard SE" panose="03050602040202020205" pitchFamily="66" charset="77"/>
                <a:cs typeface="Berlin Sans FB" panose="020F0502020204030204" pitchFamily="34" charset="0"/>
              </a:rPr>
              <a:t>Humans and their Fellow </a:t>
            </a:r>
            <a:r>
              <a:rPr lang="en-US" sz="4800" i="1" dirty="0" err="1">
                <a:latin typeface="Chalkboard SE" panose="03050602040202020205" pitchFamily="66" charset="77"/>
                <a:cs typeface="Berlin Sans FB" panose="020F0502020204030204" pitchFamily="34" charset="0"/>
              </a:rPr>
              <a:t>Travellers</a:t>
            </a:r>
            <a:r>
              <a:rPr lang="en-US" sz="4800" dirty="0">
                <a:latin typeface="Chalkboard SE" panose="03050602040202020205" pitchFamily="66" charset="77"/>
                <a:cs typeface="Berlin Sans FB" panose="020F0502020204030204" pitchFamily="34" charset="0"/>
              </a:rPr>
              <a:t>, will be on Monday, May 8</a:t>
            </a:r>
            <a:r>
              <a:rPr lang="en-US" sz="4800" baseline="30000" dirty="0">
                <a:latin typeface="Chalkboard SE" panose="03050602040202020205" pitchFamily="66" charset="77"/>
                <a:cs typeface="Berlin Sans FB" panose="020F0502020204030204" pitchFamily="34" charset="0"/>
              </a:rPr>
              <a:t>th</a:t>
            </a:r>
            <a:r>
              <a:rPr lang="en-US" sz="4800" dirty="0">
                <a:latin typeface="Chalkboard SE" panose="03050602040202020205" pitchFamily="66" charset="77"/>
                <a:cs typeface="Berlin Sans FB" panose="020F0502020204030204" pitchFamily="34" charset="0"/>
              </a:rPr>
              <a:t>, same time and place.</a:t>
            </a:r>
          </a:p>
        </p:txBody>
      </p:sp>
    </p:spTree>
    <p:extLst>
      <p:ext uri="{BB962C8B-B14F-4D97-AF65-F5344CB8AC3E}">
        <p14:creationId xmlns:p14="http://schemas.microsoft.com/office/powerpoint/2010/main" val="1361267527"/>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End · Typographic design by Robin Mientjes">
            <a:extLst>
              <a:ext uri="{FF2B5EF4-FFF2-40B4-BE49-F238E27FC236}">
                <a16:creationId xmlns:a16="http://schemas.microsoft.com/office/drawing/2014/main" id="{F35F87F5-2982-B94D-8E3D-7C4570D38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278" y="1560433"/>
            <a:ext cx="5279444" cy="373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796291"/>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0D07-4FDA-BE4F-965E-A55B5E81CEA4}"/>
              </a:ext>
            </a:extLst>
          </p:cNvPr>
          <p:cNvSpPr>
            <a:spLocks noGrp="1"/>
          </p:cNvSpPr>
          <p:nvPr>
            <p:ph type="title"/>
          </p:nvPr>
        </p:nvSpPr>
        <p:spPr/>
        <p:txBody>
          <a:bodyPr>
            <a:normAutofit/>
          </a:bodyPr>
          <a:lstStyle/>
          <a:p>
            <a:pPr algn="ctr"/>
            <a:r>
              <a:rPr lang="en-US" sz="6000" dirty="0">
                <a:solidFill>
                  <a:srgbClr val="00B0F0"/>
                </a:solidFill>
              </a:rPr>
              <a:t>Tree of Life: Large Scale</a:t>
            </a:r>
          </a:p>
        </p:txBody>
      </p:sp>
      <p:pic>
        <p:nvPicPr>
          <p:cNvPr id="1030" name="Picture 6">
            <a:extLst>
              <a:ext uri="{FF2B5EF4-FFF2-40B4-BE49-F238E27FC236}">
                <a16:creationId xmlns:a16="http://schemas.microsoft.com/office/drawing/2014/main" id="{D767C8B6-DCB4-E443-8E02-F0AAF8871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25" y="1690689"/>
            <a:ext cx="8025813" cy="434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665414"/>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E293-6A78-1847-BADD-2E74170F12CB}"/>
              </a:ext>
            </a:extLst>
          </p:cNvPr>
          <p:cNvSpPr>
            <a:spLocks noGrp="1"/>
          </p:cNvSpPr>
          <p:nvPr>
            <p:ph type="title"/>
          </p:nvPr>
        </p:nvSpPr>
        <p:spPr>
          <a:xfrm>
            <a:off x="457200" y="116632"/>
            <a:ext cx="8229600" cy="1143000"/>
          </a:xfrm>
        </p:spPr>
        <p:txBody>
          <a:bodyPr>
            <a:normAutofit/>
          </a:bodyPr>
          <a:lstStyle/>
          <a:p>
            <a:pPr algn="ctr"/>
            <a:r>
              <a:rPr lang="en-US" sz="6000" dirty="0">
                <a:solidFill>
                  <a:srgbClr val="00B0F0"/>
                </a:solidFill>
              </a:rPr>
              <a:t>Fine Scale</a:t>
            </a:r>
          </a:p>
        </p:txBody>
      </p:sp>
      <p:pic>
        <p:nvPicPr>
          <p:cNvPr id="2050" name="Picture 2" descr="Phylogenetic relationships among extant anthropoid primate lineages,... |  Download Scientific Diagram">
            <a:extLst>
              <a:ext uri="{FF2B5EF4-FFF2-40B4-BE49-F238E27FC236}">
                <a16:creationId xmlns:a16="http://schemas.microsoft.com/office/drawing/2014/main" id="{76D40734-883D-354A-81CB-82386CDFF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695744"/>
            <a:ext cx="4304357" cy="35547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assifying groups of humans « KaiserScience">
            <a:extLst>
              <a:ext uri="{FF2B5EF4-FFF2-40B4-BE49-F238E27FC236}">
                <a16:creationId xmlns:a16="http://schemas.microsoft.com/office/drawing/2014/main" id="{68D9D31B-9CBA-F24A-BB56-BB42BB4D4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674" y="1695336"/>
            <a:ext cx="4140507" cy="3554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Thick Line Png, Thin, Thick,horizontal Lines - 27969 - TransparentPNG">
            <a:extLst>
              <a:ext uri="{FF2B5EF4-FFF2-40B4-BE49-F238E27FC236}">
                <a16:creationId xmlns:a16="http://schemas.microsoft.com/office/drawing/2014/main" id="{91FB8975-3B12-DE16-916C-71AD11380786}"/>
              </a:ext>
            </a:extLst>
          </p:cNvPr>
          <p:cNvPicPr>
            <a:picLocks noChangeAspect="1" noChangeArrowheads="1"/>
          </p:cNvPicPr>
          <p:nvPr/>
        </p:nvPicPr>
        <p:blipFill>
          <a:blip r:embed="rId5">
            <a:alphaModFix amt="36000"/>
            <a:extLst>
              <a:ext uri="{28A0092B-C50C-407E-A947-70E740481C1C}">
                <a14:useLocalDpi xmlns:a14="http://schemas.microsoft.com/office/drawing/2010/main" val="0"/>
              </a:ext>
            </a:extLst>
          </a:blip>
          <a:srcRect/>
          <a:stretch>
            <a:fillRect/>
          </a:stretch>
        </p:blipFill>
        <p:spPr bwMode="auto">
          <a:xfrm rot="5400000">
            <a:off x="6228184" y="4293096"/>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8483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031D-A26C-E54A-B213-83722CEEA8DB}"/>
              </a:ext>
            </a:extLst>
          </p:cNvPr>
          <p:cNvSpPr>
            <a:spLocks noGrp="1"/>
          </p:cNvSpPr>
          <p:nvPr>
            <p:ph type="title"/>
          </p:nvPr>
        </p:nvSpPr>
        <p:spPr>
          <a:xfrm>
            <a:off x="457200" y="274638"/>
            <a:ext cx="8229600" cy="1143000"/>
          </a:xfrm>
        </p:spPr>
        <p:txBody>
          <a:bodyPr anchor="ctr">
            <a:normAutofit/>
          </a:bodyPr>
          <a:lstStyle/>
          <a:p>
            <a:r>
              <a:rPr lang="en-US" sz="5400" dirty="0">
                <a:solidFill>
                  <a:srgbClr val="00B0F0"/>
                </a:solidFill>
              </a:rPr>
              <a:t>Clades and Lineages</a:t>
            </a:r>
          </a:p>
        </p:txBody>
      </p:sp>
      <p:pic>
        <p:nvPicPr>
          <p:cNvPr id="4" name="Picture 6">
            <a:extLst>
              <a:ext uri="{FF2B5EF4-FFF2-40B4-BE49-F238E27FC236}">
                <a16:creationId xmlns:a16="http://schemas.microsoft.com/office/drawing/2014/main" id="{C7E26D5A-25E2-8244-9B4B-DEC98EFA902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21017" y="1268760"/>
            <a:ext cx="4248472" cy="2304796"/>
          </a:xfrm>
          <a:prstGeom prst="rect">
            <a:avLst/>
          </a:prstGeom>
          <a:solidFill>
            <a:srgbClr val="FFFFFF"/>
          </a:solidFill>
        </p:spPr>
      </p:pic>
      <p:sp>
        <p:nvSpPr>
          <p:cNvPr id="9" name="Content Placeholder 3">
            <a:extLst>
              <a:ext uri="{FF2B5EF4-FFF2-40B4-BE49-F238E27FC236}">
                <a16:creationId xmlns:a16="http://schemas.microsoft.com/office/drawing/2014/main" id="{E3E27ADE-D9CD-65EF-ECCD-3D333BDBA0FE}"/>
              </a:ext>
            </a:extLst>
          </p:cNvPr>
          <p:cNvSpPr>
            <a:spLocks noGrp="1"/>
          </p:cNvSpPr>
          <p:nvPr>
            <p:ph sz="half" idx="2"/>
          </p:nvPr>
        </p:nvSpPr>
        <p:spPr>
          <a:xfrm>
            <a:off x="4901626" y="1417638"/>
            <a:ext cx="4134870" cy="5035698"/>
          </a:xfrm>
        </p:spPr>
        <p:txBody>
          <a:bodyPr>
            <a:normAutofit fontScale="92500" lnSpcReduction="10000"/>
          </a:bodyPr>
          <a:lstStyle/>
          <a:p>
            <a:r>
              <a:rPr lang="en-US" dirty="0"/>
              <a:t>Clades look forwards while lineages look backwards</a:t>
            </a:r>
          </a:p>
          <a:p>
            <a:r>
              <a:rPr lang="en-US" dirty="0"/>
              <a:t>A clade contains all the descendants of an ancestral species. </a:t>
            </a:r>
          </a:p>
          <a:p>
            <a:r>
              <a:rPr lang="en-US" dirty="0"/>
              <a:t>A lineage is a process. It is a connected sequence of species leading to a target destination.</a:t>
            </a:r>
          </a:p>
          <a:p>
            <a:r>
              <a:rPr lang="en-US" dirty="0"/>
              <a:t>Lineages are what evolve, or where evolution happens</a:t>
            </a:r>
          </a:p>
          <a:p>
            <a:endParaRPr lang="en-US" dirty="0"/>
          </a:p>
        </p:txBody>
      </p:sp>
      <p:pic>
        <p:nvPicPr>
          <p:cNvPr id="6" name="Picture 2" descr="Phylogenetic relationships among extant anthropoid primate lineages,... |  Download Scientific Diagram">
            <a:extLst>
              <a:ext uri="{FF2B5EF4-FFF2-40B4-BE49-F238E27FC236}">
                <a16:creationId xmlns:a16="http://schemas.microsoft.com/office/drawing/2014/main" id="{2FDEA76E-5F80-C740-B806-312A11009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29" y="3789040"/>
            <a:ext cx="3594247" cy="296829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585E49CC-9DDB-90BD-7D9A-CB81D7F071C9}"/>
              </a:ext>
            </a:extLst>
          </p:cNvPr>
          <p:cNvCxnSpPr>
            <a:cxnSpLocks/>
          </p:cNvCxnSpPr>
          <p:nvPr/>
        </p:nvCxnSpPr>
        <p:spPr>
          <a:xfrm>
            <a:off x="3203848" y="4949837"/>
            <a:ext cx="288032" cy="2241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492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rizontal Gene Transfer: Another &quot;Way Out&quot; for Evolutionists : Proslogion">
            <a:extLst>
              <a:ext uri="{FF2B5EF4-FFF2-40B4-BE49-F238E27FC236}">
                <a16:creationId xmlns:a16="http://schemas.microsoft.com/office/drawing/2014/main" id="{C9BAFFBB-BF3A-E618-3F23-F7A92EB33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6624736" cy="49865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A8D1C5-5A88-DE0B-BB19-8188E88FD9D8}"/>
              </a:ext>
            </a:extLst>
          </p:cNvPr>
          <p:cNvSpPr txBox="1"/>
          <p:nvPr/>
        </p:nvSpPr>
        <p:spPr>
          <a:xfrm>
            <a:off x="1367644" y="5805264"/>
            <a:ext cx="6408712" cy="830997"/>
          </a:xfrm>
          <a:prstGeom prst="rect">
            <a:avLst/>
          </a:prstGeom>
          <a:noFill/>
        </p:spPr>
        <p:txBody>
          <a:bodyPr wrap="square" rtlCol="0">
            <a:spAutoFit/>
          </a:bodyPr>
          <a:lstStyle/>
          <a:p>
            <a:r>
              <a:rPr lang="en-US" sz="2400" dirty="0"/>
              <a:t>Lateral gene transfer in the early evolution of life. (Ford Doolittle, </a:t>
            </a:r>
            <a:r>
              <a:rPr lang="en-US" sz="2400" i="1" dirty="0"/>
              <a:t>Science </a:t>
            </a:r>
            <a:r>
              <a:rPr lang="en-US" sz="2400" dirty="0"/>
              <a:t>1999.)</a:t>
            </a:r>
          </a:p>
        </p:txBody>
      </p:sp>
    </p:spTree>
    <p:extLst>
      <p:ext uri="{BB962C8B-B14F-4D97-AF65-F5344CB8AC3E}">
        <p14:creationId xmlns:p14="http://schemas.microsoft.com/office/powerpoint/2010/main" val="2303641485"/>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B0F0"/>
                </a:solidFill>
              </a:rPr>
              <a:t>What Is a Species? Applying Process Ontology</a:t>
            </a:r>
          </a:p>
        </p:txBody>
      </p:sp>
      <p:sp>
        <p:nvSpPr>
          <p:cNvPr id="3" name="Content Placeholder 2"/>
          <p:cNvSpPr>
            <a:spLocks noGrp="1"/>
          </p:cNvSpPr>
          <p:nvPr>
            <p:ph idx="1"/>
          </p:nvPr>
        </p:nvSpPr>
        <p:spPr>
          <a:xfrm>
            <a:off x="457200" y="1628800"/>
            <a:ext cx="6347048" cy="4497363"/>
          </a:xfrm>
        </p:spPr>
        <p:txBody>
          <a:bodyPr>
            <a:normAutofit fontScale="92500" lnSpcReduction="10000"/>
          </a:bodyPr>
          <a:lstStyle/>
          <a:p>
            <a:r>
              <a:rPr lang="en-US" dirty="0"/>
              <a:t>Michael </a:t>
            </a:r>
            <a:r>
              <a:rPr lang="en-US" dirty="0" err="1"/>
              <a:t>Ghiselin</a:t>
            </a:r>
            <a:r>
              <a:rPr lang="en-US" dirty="0"/>
              <a:t> and David Hull: Species are Individuals (not Kinds): branches of the phylogenetic tree</a:t>
            </a:r>
          </a:p>
          <a:p>
            <a:r>
              <a:rPr lang="en-US" dirty="0"/>
              <a:t>Units of evolution vs. units of classification*</a:t>
            </a:r>
          </a:p>
          <a:p>
            <a:r>
              <a:rPr lang="en-US" dirty="0"/>
              <a:t>As units of evolution (</a:t>
            </a:r>
            <a:r>
              <a:rPr lang="en-US" i="1" dirty="0"/>
              <a:t>some</a:t>
            </a:r>
            <a:r>
              <a:rPr lang="en-US" dirty="0"/>
              <a:t>) species are individuals, but individual processes not things</a:t>
            </a:r>
          </a:p>
          <a:p>
            <a:r>
              <a:rPr lang="en-US" dirty="0"/>
              <a:t>Evolution is the change within such processes</a:t>
            </a:r>
          </a:p>
          <a:p>
            <a:pPr marL="0" indent="0">
              <a:buNone/>
            </a:pPr>
            <a:endParaRPr lang="en-US" dirty="0"/>
          </a:p>
        </p:txBody>
      </p:sp>
      <p:pic>
        <p:nvPicPr>
          <p:cNvPr id="5" name="Picture 4"/>
          <p:cNvPicPr>
            <a:picLocks noChangeAspect="1"/>
          </p:cNvPicPr>
          <p:nvPr/>
        </p:nvPicPr>
        <p:blipFill>
          <a:blip r:embed="rId3"/>
          <a:stretch>
            <a:fillRect/>
          </a:stretch>
        </p:blipFill>
        <p:spPr>
          <a:xfrm>
            <a:off x="7092280" y="4221088"/>
            <a:ext cx="1728191" cy="2205831"/>
          </a:xfrm>
          <a:prstGeom prst="rect">
            <a:avLst/>
          </a:prstGeom>
        </p:spPr>
      </p:pic>
      <p:sp>
        <p:nvSpPr>
          <p:cNvPr id="8" name="Rectangle 7"/>
          <p:cNvSpPr/>
          <p:nvPr/>
        </p:nvSpPr>
        <p:spPr>
          <a:xfrm>
            <a:off x="683568" y="6453336"/>
            <a:ext cx="6480720" cy="307777"/>
          </a:xfrm>
          <a:prstGeom prst="rect">
            <a:avLst/>
          </a:prstGeom>
        </p:spPr>
        <p:txBody>
          <a:bodyPr wrap="square">
            <a:spAutoFit/>
          </a:bodyPr>
          <a:lstStyle/>
          <a:p>
            <a:r>
              <a:rPr lang="en-GB" sz="1400" dirty="0"/>
              <a:t>*Dupré, "In Defence of Classification", </a:t>
            </a:r>
            <a:r>
              <a:rPr lang="en-GB" sz="1400" i="1" dirty="0"/>
              <a:t>Stud. Hist. Phil. Biol. and Biomed, Sci., </a:t>
            </a:r>
            <a:r>
              <a:rPr lang="en-GB" sz="1400" dirty="0"/>
              <a:t>32, 2001.</a:t>
            </a:r>
            <a:endParaRPr lang="en-US" sz="1400" dirty="0"/>
          </a:p>
        </p:txBody>
      </p:sp>
      <p:pic>
        <p:nvPicPr>
          <p:cNvPr id="7" name="Picture 6"/>
          <p:cNvPicPr>
            <a:picLocks noChangeAspect="1"/>
          </p:cNvPicPr>
          <p:nvPr/>
        </p:nvPicPr>
        <p:blipFill>
          <a:blip r:embed="rId4"/>
          <a:stretch>
            <a:fillRect/>
          </a:stretch>
        </p:blipFill>
        <p:spPr>
          <a:xfrm>
            <a:off x="7092280" y="1484784"/>
            <a:ext cx="1728192" cy="2595342"/>
          </a:xfrm>
          <a:prstGeom prst="rect">
            <a:avLst/>
          </a:prstGeom>
        </p:spPr>
      </p:pic>
    </p:spTree>
    <p:extLst>
      <p:ext uri="{BB962C8B-B14F-4D97-AF65-F5344CB8AC3E}">
        <p14:creationId xmlns:p14="http://schemas.microsoft.com/office/powerpoint/2010/main" val="284504721"/>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solidFill>
                  <a:srgbClr val="00B0F0"/>
                </a:solidFill>
              </a:rPr>
              <a:t>What</a:t>
            </a:r>
            <a:r>
              <a:rPr lang="en-US" sz="5400" dirty="0">
                <a:solidFill>
                  <a:srgbClr val="00B0F0"/>
                </a:solidFill>
                <a:latin typeface="Verdana" charset="0"/>
                <a:cs typeface="Verdana" charset="0"/>
              </a:rPr>
              <a:t> </a:t>
            </a:r>
            <a:r>
              <a:rPr lang="en-US" sz="5400" dirty="0">
                <a:solidFill>
                  <a:srgbClr val="00B0F0"/>
                </a:solidFill>
              </a:rPr>
              <a:t>Evolves? </a:t>
            </a:r>
          </a:p>
        </p:txBody>
      </p:sp>
      <p:sp>
        <p:nvSpPr>
          <p:cNvPr id="3" name="Content Placeholder 2"/>
          <p:cNvSpPr>
            <a:spLocks noGrp="1"/>
          </p:cNvSpPr>
          <p:nvPr>
            <p:ph idx="1"/>
          </p:nvPr>
        </p:nvSpPr>
        <p:spPr>
          <a:xfrm>
            <a:off x="251520" y="1417638"/>
            <a:ext cx="5904656" cy="5107706"/>
          </a:xfrm>
        </p:spPr>
        <p:txBody>
          <a:bodyPr>
            <a:normAutofit/>
          </a:bodyPr>
          <a:lstStyle/>
          <a:p>
            <a:r>
              <a:rPr lang="en-US" dirty="0"/>
              <a:t>A species is “a lineage (an ancestral descendant sequence of populations) evolving separately from others and with its own unitary evolutionary role” (Simpson 1961)</a:t>
            </a:r>
          </a:p>
          <a:p>
            <a:r>
              <a:rPr lang="en-US" dirty="0"/>
              <a:t>Evolution occurs when distribution of traits in a lineage at t</a:t>
            </a:r>
            <a:r>
              <a:rPr lang="en-US" baseline="-25000" dirty="0"/>
              <a:t>2</a:t>
            </a:r>
            <a:r>
              <a:rPr lang="en-US" dirty="0"/>
              <a:t> differs from distribution at t</a:t>
            </a:r>
            <a:r>
              <a:rPr lang="en-US" baseline="-25000" dirty="0"/>
              <a:t>1</a:t>
            </a:r>
            <a:r>
              <a:rPr lang="en-US" dirty="0"/>
              <a:t>. </a:t>
            </a:r>
          </a:p>
          <a:p>
            <a:endParaRPr lang="en-US" dirty="0"/>
          </a:p>
        </p:txBody>
      </p:sp>
      <p:pic>
        <p:nvPicPr>
          <p:cNvPr id="4" name="Picture 3"/>
          <p:cNvPicPr>
            <a:picLocks noChangeAspect="1"/>
          </p:cNvPicPr>
          <p:nvPr/>
        </p:nvPicPr>
        <p:blipFill>
          <a:blip r:embed="rId3"/>
          <a:stretch>
            <a:fillRect/>
          </a:stretch>
        </p:blipFill>
        <p:spPr>
          <a:xfrm>
            <a:off x="6444208" y="1787592"/>
            <a:ext cx="2424316" cy="3684322"/>
          </a:xfrm>
          <a:prstGeom prst="rect">
            <a:avLst/>
          </a:prstGeom>
        </p:spPr>
      </p:pic>
      <p:sp>
        <p:nvSpPr>
          <p:cNvPr id="5" name="TextBox 4">
            <a:extLst>
              <a:ext uri="{FF2B5EF4-FFF2-40B4-BE49-F238E27FC236}">
                <a16:creationId xmlns:a16="http://schemas.microsoft.com/office/drawing/2014/main" id="{78D1190E-818B-BC42-5588-0F95A9C590F2}"/>
              </a:ext>
            </a:extLst>
          </p:cNvPr>
          <p:cNvSpPr txBox="1"/>
          <p:nvPr/>
        </p:nvSpPr>
        <p:spPr>
          <a:xfrm>
            <a:off x="6804248" y="5589240"/>
            <a:ext cx="1494768" cy="369332"/>
          </a:xfrm>
          <a:prstGeom prst="rect">
            <a:avLst/>
          </a:prstGeom>
          <a:noFill/>
        </p:spPr>
        <p:txBody>
          <a:bodyPr wrap="none" rtlCol="0">
            <a:spAutoFit/>
          </a:bodyPr>
          <a:lstStyle/>
          <a:p>
            <a:r>
              <a:rPr lang="en-US" dirty="0"/>
              <a:t>G. G. Simpson</a:t>
            </a:r>
          </a:p>
        </p:txBody>
      </p:sp>
    </p:spTree>
    <p:extLst>
      <p:ext uri="{BB962C8B-B14F-4D97-AF65-F5344CB8AC3E}">
        <p14:creationId xmlns:p14="http://schemas.microsoft.com/office/powerpoint/2010/main" val="1290244518"/>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9B77DC-9495-1504-005D-1AE1C73FD9F8}"/>
              </a:ext>
            </a:extLst>
          </p:cNvPr>
          <p:cNvSpPr txBox="1"/>
          <p:nvPr/>
        </p:nvSpPr>
        <p:spPr>
          <a:xfrm>
            <a:off x="457200" y="2200119"/>
            <a:ext cx="4181546" cy="3539430"/>
          </a:xfrm>
          <a:prstGeom prst="rect">
            <a:avLst/>
          </a:prstGeom>
          <a:noFill/>
        </p:spPr>
        <p:txBody>
          <a:bodyPr wrap="square">
            <a:spAutoFit/>
          </a:bodyPr>
          <a:lstStyle/>
          <a:p>
            <a:r>
              <a:rPr lang="en-US" sz="3200" dirty="0"/>
              <a:t>A stable lineage consists of developmental systems (organisms) that reproduce themselves and thus extend the lineage into the future. </a:t>
            </a:r>
          </a:p>
        </p:txBody>
      </p:sp>
      <p:sp>
        <p:nvSpPr>
          <p:cNvPr id="8" name="Title 7">
            <a:extLst>
              <a:ext uri="{FF2B5EF4-FFF2-40B4-BE49-F238E27FC236}">
                <a16:creationId xmlns:a16="http://schemas.microsoft.com/office/drawing/2014/main" id="{CAA561E9-96E6-403B-9F18-389347D5316B}"/>
              </a:ext>
            </a:extLst>
          </p:cNvPr>
          <p:cNvSpPr>
            <a:spLocks noGrp="1"/>
          </p:cNvSpPr>
          <p:nvPr>
            <p:ph type="title"/>
          </p:nvPr>
        </p:nvSpPr>
        <p:spPr>
          <a:xfrm>
            <a:off x="457200" y="854050"/>
            <a:ext cx="8229600" cy="1143000"/>
          </a:xfrm>
        </p:spPr>
        <p:txBody>
          <a:bodyPr>
            <a:noAutofit/>
          </a:bodyPr>
          <a:lstStyle/>
          <a:p>
            <a:r>
              <a:rPr lang="en-US" sz="5400" dirty="0">
                <a:solidFill>
                  <a:srgbClr val="00B0F0"/>
                </a:solidFill>
              </a:rPr>
              <a:t>Lineage Stability 1: Reproduction</a:t>
            </a:r>
            <a:br>
              <a:rPr lang="en-US" sz="5400" dirty="0">
                <a:solidFill>
                  <a:srgbClr val="00B0F0"/>
                </a:solidFill>
              </a:rPr>
            </a:br>
            <a:endParaRPr lang="en-US" sz="5400" dirty="0"/>
          </a:p>
        </p:txBody>
      </p:sp>
      <p:pic>
        <p:nvPicPr>
          <p:cNvPr id="4098" name="Picture 2" descr="The Complete Life Cycle Of A Chicken Explained | Chickens And More">
            <a:extLst>
              <a:ext uri="{FF2B5EF4-FFF2-40B4-BE49-F238E27FC236}">
                <a16:creationId xmlns:a16="http://schemas.microsoft.com/office/drawing/2014/main" id="{AA643C16-1CD2-E27C-E388-DA73C7340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538" y="2204864"/>
            <a:ext cx="3284984" cy="32849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8607D96-C752-F9F1-46C6-153D3B872212}"/>
              </a:ext>
            </a:extLst>
          </p:cNvPr>
          <p:cNvSpPr txBox="1"/>
          <p:nvPr/>
        </p:nvSpPr>
        <p:spPr>
          <a:xfrm>
            <a:off x="5508104" y="5697662"/>
            <a:ext cx="3284983" cy="461665"/>
          </a:xfrm>
          <a:prstGeom prst="rect">
            <a:avLst/>
          </a:prstGeom>
          <a:noFill/>
        </p:spPr>
        <p:txBody>
          <a:bodyPr wrap="square" rtlCol="0">
            <a:spAutoFit/>
          </a:bodyPr>
          <a:lstStyle/>
          <a:p>
            <a:r>
              <a:rPr lang="en-US" sz="2400" dirty="0"/>
              <a:t>(Neither comes first!)</a:t>
            </a:r>
          </a:p>
        </p:txBody>
      </p:sp>
    </p:spTree>
    <p:extLst>
      <p:ext uri="{BB962C8B-B14F-4D97-AF65-F5344CB8AC3E}">
        <p14:creationId xmlns:p14="http://schemas.microsoft.com/office/powerpoint/2010/main" val="1970572294"/>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5472608" cy="4248472"/>
          </a:xfrm>
        </p:spPr>
        <p:txBody>
          <a:bodyPr>
            <a:normAutofit fontScale="77500" lnSpcReduction="20000"/>
          </a:bodyPr>
          <a:lstStyle/>
          <a:p>
            <a:pPr marL="0" indent="0">
              <a:buNone/>
            </a:pPr>
            <a:r>
              <a:rPr lang="en-US" sz="3600" dirty="0"/>
              <a:t>“Most organisms do exhibit more internal organization than most species, but this difference is one of degree, not kind. Most species do not exhibit the internal organization common in vertebrate organisms, but the same can be said for plants as organisms. Most plants do not exhibit the internal organization common in vertebrate organisms.” (Hull, 1999, 32).</a:t>
            </a:r>
          </a:p>
          <a:p>
            <a:pPr marL="0" indent="0">
              <a:buNone/>
            </a:pPr>
            <a:endParaRPr lang="en-US" dirty="0"/>
          </a:p>
          <a:p>
            <a:endParaRPr lang="en-US" dirty="0"/>
          </a:p>
        </p:txBody>
      </p:sp>
      <p:pic>
        <p:nvPicPr>
          <p:cNvPr id="2" name="Picture 1">
            <a:extLst>
              <a:ext uri="{FF2B5EF4-FFF2-40B4-BE49-F238E27FC236}">
                <a16:creationId xmlns:a16="http://schemas.microsoft.com/office/drawing/2014/main" id="{E0FCB1BD-4183-F840-0D06-2D04DD8B99F4}"/>
              </a:ext>
            </a:extLst>
          </p:cNvPr>
          <p:cNvPicPr>
            <a:picLocks noChangeAspect="1"/>
          </p:cNvPicPr>
          <p:nvPr/>
        </p:nvPicPr>
        <p:blipFill>
          <a:blip r:embed="rId3"/>
          <a:stretch>
            <a:fillRect/>
          </a:stretch>
        </p:blipFill>
        <p:spPr>
          <a:xfrm>
            <a:off x="6156176" y="1052736"/>
            <a:ext cx="2651540" cy="3384376"/>
          </a:xfrm>
          <a:prstGeom prst="rect">
            <a:avLst/>
          </a:prstGeom>
        </p:spPr>
      </p:pic>
      <p:sp>
        <p:nvSpPr>
          <p:cNvPr id="5" name="TextBox 4">
            <a:extLst>
              <a:ext uri="{FF2B5EF4-FFF2-40B4-BE49-F238E27FC236}">
                <a16:creationId xmlns:a16="http://schemas.microsoft.com/office/drawing/2014/main" id="{14A1DA3B-CEDB-C77E-B4CD-3A49A86F904B}"/>
              </a:ext>
            </a:extLst>
          </p:cNvPr>
          <p:cNvSpPr txBox="1"/>
          <p:nvPr/>
        </p:nvSpPr>
        <p:spPr>
          <a:xfrm>
            <a:off x="566458" y="5050921"/>
            <a:ext cx="8507228" cy="1384995"/>
          </a:xfrm>
          <a:prstGeom prst="rect">
            <a:avLst/>
          </a:prstGeom>
          <a:noFill/>
        </p:spPr>
        <p:txBody>
          <a:bodyPr wrap="square">
            <a:spAutoFit/>
          </a:bodyPr>
          <a:lstStyle/>
          <a:p>
            <a:pPr marL="0" indent="0">
              <a:buNone/>
            </a:pPr>
            <a:r>
              <a:rPr lang="en-US" sz="2800" dirty="0"/>
              <a:t>Many find it counterintuitive that an organism is a process and that a lineage is an individual. I argue that both are individual processes.</a:t>
            </a:r>
          </a:p>
        </p:txBody>
      </p:sp>
    </p:spTree>
    <p:extLst>
      <p:ext uri="{BB962C8B-B14F-4D97-AF65-F5344CB8AC3E}">
        <p14:creationId xmlns:p14="http://schemas.microsoft.com/office/powerpoint/2010/main" val="1726591464"/>
      </p:ext>
    </p:extLst>
  </p:cSld>
  <p:clrMapOvr>
    <a:masterClrMapping/>
  </p:clrMapOvr>
  <p:transition spd="slow">
    <p:pull/>
  </p:transition>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165423</TotalTime>
  <Words>764</Words>
  <Application>Microsoft Macintosh PowerPoint</Application>
  <PresentationFormat>On-screen Show (4:3)</PresentationFormat>
  <Paragraphs>76</Paragraphs>
  <Slides>19</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Calibri Light</vt:lpstr>
      <vt:lpstr>Chalkboard SE</vt:lpstr>
      <vt:lpstr>Verdana</vt:lpstr>
      <vt:lpstr>Black</vt:lpstr>
      <vt:lpstr>Office Theme</vt:lpstr>
      <vt:lpstr>1_Office Theme</vt:lpstr>
      <vt:lpstr>PowerPoint Presentation</vt:lpstr>
      <vt:lpstr>Tree of Life: Large Scale</vt:lpstr>
      <vt:lpstr>Fine Scale</vt:lpstr>
      <vt:lpstr>Clades and Lineages</vt:lpstr>
      <vt:lpstr>PowerPoint Presentation</vt:lpstr>
      <vt:lpstr>What Is a Species? Applying Process Ontology</vt:lpstr>
      <vt:lpstr>What Evolves? </vt:lpstr>
      <vt:lpstr>Lineage Stability 1: Reproduction </vt:lpstr>
      <vt:lpstr>PowerPoint Presentation</vt:lpstr>
      <vt:lpstr>Lineage Stability 2: Natural Selection </vt:lpstr>
      <vt:lpstr>Lineage Stability 3: Boundary Enforcement via Sexual Reproduction</vt:lpstr>
      <vt:lpstr>PowerPoint Presentation</vt:lpstr>
      <vt:lpstr>Some Stages in the Evolution of the (Mollusk) Eye</vt:lpstr>
      <vt:lpstr>Sources of Change to the Organisms (Developmental Systems) that Constitute Lineages</vt:lpstr>
      <vt:lpstr>Two Meanings of “Species”</vt:lpstr>
      <vt:lpstr>r-Selection and K-Selection</vt:lpstr>
      <vt:lpstr>Competition and Cooperation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Multispecies individuals as units of selection</dc:title>
  <dc:creator>jadupre</dc:creator>
  <cp:lastModifiedBy>Dupre, John</cp:lastModifiedBy>
  <cp:revision>329</cp:revision>
  <dcterms:created xsi:type="dcterms:W3CDTF">2013-06-23T10:31:11Z</dcterms:created>
  <dcterms:modified xsi:type="dcterms:W3CDTF">2023-04-19T11:46:55Z</dcterms:modified>
</cp:coreProperties>
</file>