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2"/>
  </p:notesMasterIdLst>
  <p:sldIdLst>
    <p:sldId id="989" r:id="rId2"/>
    <p:sldId id="423" r:id="rId3"/>
    <p:sldId id="984" r:id="rId4"/>
    <p:sldId id="990" r:id="rId5"/>
    <p:sldId id="991" r:id="rId6"/>
    <p:sldId id="993" r:id="rId7"/>
    <p:sldId id="992" r:id="rId8"/>
    <p:sldId id="994" r:id="rId9"/>
    <p:sldId id="519" r:id="rId10"/>
    <p:sldId id="99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716" autoAdjust="0"/>
  </p:normalViewPr>
  <p:slideViewPr>
    <p:cSldViewPr>
      <p:cViewPr varScale="1">
        <p:scale>
          <a:sx n="103" d="100"/>
          <a:sy n="103" d="100"/>
        </p:scale>
        <p:origin x="1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0A62-3FA5-144D-A120-CF04EDB29711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EF6F-14CD-544E-9BE3-F903D7154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7844-E078-47E7-9704-FBFCC76287AF}" type="datetimeFigureOut">
              <a:rPr lang="en-GB" smtClean="0"/>
              <a:pPr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EE40-2633-413E-BF69-8B0D1E793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3 Page 4.eps">
            <a:extLst>
              <a:ext uri="{FF2B5EF4-FFF2-40B4-BE49-F238E27FC236}">
                <a16:creationId xmlns:a16="http://schemas.microsoft.com/office/drawing/2014/main" id="{7CCA43D9-AA70-A32A-833E-8762A6A5C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8" t="74904" r="3917" b="2087"/>
          <a:stretch/>
        </p:blipFill>
        <p:spPr>
          <a:xfrm>
            <a:off x="4319464" y="5271187"/>
            <a:ext cx="4824536" cy="15841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B3DFDE-B8C2-B6F3-3F6B-C18FB3C24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" r="53732" b="12895"/>
          <a:stretch/>
        </p:blipFill>
        <p:spPr bwMode="auto">
          <a:xfrm>
            <a:off x="-8318" y="5271187"/>
            <a:ext cx="4327781" cy="15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265F4-0A4E-78B7-64F1-3054048AC6AD}"/>
              </a:ext>
            </a:extLst>
          </p:cNvPr>
          <p:cNvSpPr txBox="1"/>
          <p:nvPr/>
        </p:nvSpPr>
        <p:spPr>
          <a:xfrm>
            <a:off x="1987295" y="1196752"/>
            <a:ext cx="516940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6000" dirty="0"/>
              <a:t>Free Will</a:t>
            </a:r>
            <a:endParaRPr lang="en-US" altLang="x-none" sz="6000" dirty="0">
              <a:latin typeface="+mj-lt"/>
            </a:endParaRPr>
          </a:p>
          <a:p>
            <a:pPr algn="ctr" eaLnBrk="1" hangingPunct="1">
              <a:defRPr/>
            </a:pPr>
            <a:r>
              <a:rPr lang="en-GB" sz="3600" dirty="0">
                <a:latin typeface="+mj-lt"/>
              </a:rPr>
              <a:t>Gifford Lecture 6</a:t>
            </a:r>
            <a:endParaRPr lang="en-US" altLang="x-none" sz="3600" dirty="0">
              <a:latin typeface="+mj-lt"/>
            </a:endParaRPr>
          </a:p>
          <a:p>
            <a:pPr algn="ctr" eaLnBrk="1" hangingPunct="1">
              <a:defRPr/>
            </a:pPr>
            <a:r>
              <a:rPr lang="en-US" altLang="x-none" sz="2800" dirty="0">
                <a:latin typeface="+mj-lt"/>
              </a:rPr>
              <a:t>May 13, 2023</a:t>
            </a:r>
          </a:p>
          <a:p>
            <a:pPr algn="ctr" eaLnBrk="1" hangingPunct="1">
              <a:defRPr/>
            </a:pPr>
            <a:endParaRPr lang="en-US" altLang="x-none" dirty="0">
              <a:latin typeface="+mj-lt"/>
            </a:endParaRPr>
          </a:p>
          <a:p>
            <a:pPr algn="ctr" eaLnBrk="1" hangingPunct="1">
              <a:defRPr/>
            </a:pPr>
            <a:r>
              <a:rPr lang="en-US" altLang="x-none" sz="2800" dirty="0">
                <a:latin typeface="+mj-lt"/>
              </a:rPr>
              <a:t>John Dupré, Egenis,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57513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nd Black And White Screen Background Movie Ending Screen Background The  End Of Movie Or Film Or Video Vintage Styled Vector Illustration Stock  Illustration - Download Image Now - iStock">
            <a:extLst>
              <a:ext uri="{FF2B5EF4-FFF2-40B4-BE49-F238E27FC236}">
                <a16:creationId xmlns:a16="http://schemas.microsoft.com/office/drawing/2014/main" id="{0733EFAD-4710-665E-43A0-851F1484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447"/>
            <a:ext cx="9144000" cy="71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7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1152128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Note on the Malign Epistemic Effects of Astronomy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5728692" cy="45651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2400" dirty="0"/>
              <a:t>“The high success of Newton's astronomy was in one way an intellectual disaster: it produced an illusion from which we tend still to suffer. This illusion was created by the circumstance that Newton's mechanics had a good model in the solar system. For this gave the impression that we had here an ideal of scientific explanation; whereas the truth was, it was mere obligingness on the part of the solar system, by having had so peaceful a history in recorded time, to provide such a model”.</a:t>
            </a:r>
          </a:p>
          <a:p>
            <a:pPr>
              <a:buNone/>
            </a:pPr>
            <a:r>
              <a:rPr lang="en-GB" sz="2000" dirty="0" err="1"/>
              <a:t>G.E.M.Anscombe</a:t>
            </a:r>
            <a:r>
              <a:rPr lang="en-GB" sz="2000" dirty="0"/>
              <a:t>, 1971</a:t>
            </a:r>
          </a:p>
        </p:txBody>
      </p:sp>
      <p:pic>
        <p:nvPicPr>
          <p:cNvPr id="121860" name="Picture 4" descr="C:\Users\jadupre\Pictures\elizabeth-anscomb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857" y="1988840"/>
            <a:ext cx="2240249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226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FC18-713A-67F3-671E-83E0E137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Compare…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0C70-3D23-C8D4-2B2E-9B7F54894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60" y="1538588"/>
            <a:ext cx="4762872" cy="4810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might have had a very different metaphysics if we lived in a solar system in principle not amenable to mathematical explanation and prediction.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4882-2F70-B8DA-3FC7-8495F58A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BEE40-2633-413E-BF69-8B0D1E793A0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632-33ED-CFA3-61C7-C1D94E4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65" y="1628800"/>
            <a:ext cx="2869076" cy="45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9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3AB279-B4EB-B864-DF14-1193B921F512}"/>
              </a:ext>
            </a:extLst>
          </p:cNvPr>
          <p:cNvSpPr txBox="1"/>
          <p:nvPr/>
        </p:nvSpPr>
        <p:spPr>
          <a:xfrm>
            <a:off x="179512" y="1556792"/>
            <a:ext cx="49685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1" u="none" strike="noStrike" dirty="0">
                <a:effectLst/>
              </a:rPr>
              <a:t>Liberty is “a power of acting or not acting, according to the determinations of the will</a:t>
            </a:r>
            <a:r>
              <a:rPr lang="en-GB" sz="2800" b="0" i="0" u="none" strike="noStrike" dirty="0">
                <a:effectLst/>
              </a:rPr>
              <a:t>; that is, if we choose to remain at rest, we may; if we choose to move, we also may.” This sort of liberty is “universally allowed to belong to every one, who is not a prisoner and in chains”. </a:t>
            </a:r>
          </a:p>
          <a:p>
            <a:r>
              <a:rPr lang="en-GB" sz="2400" b="0" i="0" u="none" strike="noStrike" dirty="0">
                <a:effectLst/>
              </a:rPr>
              <a:t>David Hume (1711-1776).</a:t>
            </a:r>
            <a:endParaRPr lang="en-US" sz="2400" dirty="0"/>
          </a:p>
        </p:txBody>
      </p:sp>
      <p:pic>
        <p:nvPicPr>
          <p:cNvPr id="1026" name="Picture 2" descr="David Hume - Wikipedia">
            <a:extLst>
              <a:ext uri="{FF2B5EF4-FFF2-40B4-BE49-F238E27FC236}">
                <a16:creationId xmlns:a16="http://schemas.microsoft.com/office/drawing/2014/main" id="{EB407A17-0732-A133-1081-1DF5E349C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t="4309" r="4388"/>
          <a:stretch/>
        </p:blipFill>
        <p:spPr bwMode="auto">
          <a:xfrm>
            <a:off x="5436096" y="1268760"/>
            <a:ext cx="352839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8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hex - Alchetron, The Free Social Encyclopedia">
            <a:extLst>
              <a:ext uri="{FF2B5EF4-FFF2-40B4-BE49-F238E27FC236}">
                <a16:creationId xmlns:a16="http://schemas.microsoft.com/office/drawing/2014/main" id="{1A4964CD-083A-4155-11D1-E3C2938E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58" y="1760984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2FE42-BA8C-6B97-AA53-A22912D4DBE0}"/>
              </a:ext>
            </a:extLst>
          </p:cNvPr>
          <p:cNvSpPr txBox="1"/>
          <p:nvPr/>
        </p:nvSpPr>
        <p:spPr>
          <a:xfrm>
            <a:off x="5436096" y="5229200"/>
            <a:ext cx="4578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u="none" strike="noStrike" dirty="0">
                <a:effectLst/>
                <a:latin typeface="Calibri" panose="020F0502020204030204" pitchFamily="34" charset="0"/>
              </a:rPr>
              <a:t>Sphex </a:t>
            </a:r>
            <a:r>
              <a:rPr lang="en-GB" b="0" i="1" u="none" strike="noStrike" dirty="0" err="1">
                <a:effectLst/>
                <a:latin typeface="Calibri" panose="020F0502020204030204" pitchFamily="34" charset="0"/>
              </a:rPr>
              <a:t>ichneumoneus</a:t>
            </a:r>
            <a:endParaRPr lang="en-US" dirty="0"/>
          </a:p>
        </p:txBody>
      </p:sp>
      <p:pic>
        <p:nvPicPr>
          <p:cNvPr id="2052" name="Picture 4" descr="Daniel Dennett - Wikipedia">
            <a:extLst>
              <a:ext uri="{FF2B5EF4-FFF2-40B4-BE49-F238E27FC236}">
                <a16:creationId xmlns:a16="http://schemas.microsoft.com/office/drawing/2014/main" id="{6246E120-8721-8C71-EAB1-9CE3ADB0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814"/>
            <a:ext cx="2952328" cy="20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an-Henri Fabre - Wikipedia">
            <a:extLst>
              <a:ext uri="{FF2B5EF4-FFF2-40B4-BE49-F238E27FC236}">
                <a16:creationId xmlns:a16="http://schemas.microsoft.com/office/drawing/2014/main" id="{9D7E1FC3-F2EC-C7DC-5672-190C17DC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15" y="3272379"/>
            <a:ext cx="2095202" cy="29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273BA-2F70-C9FD-F117-B4871C8EF696}"/>
              </a:ext>
            </a:extLst>
          </p:cNvPr>
          <p:cNvSpPr txBox="1"/>
          <p:nvPr/>
        </p:nvSpPr>
        <p:spPr>
          <a:xfrm>
            <a:off x="822761" y="2639973"/>
            <a:ext cx="238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Daniel Dennett (1942-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61007-48C5-BA1E-0118-24302C14FB5F}"/>
              </a:ext>
            </a:extLst>
          </p:cNvPr>
          <p:cNvSpPr txBox="1"/>
          <p:nvPr/>
        </p:nvSpPr>
        <p:spPr>
          <a:xfrm>
            <a:off x="539552" y="6268670"/>
            <a:ext cx="296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Jean-Henri Fabre (1823-1915)</a:t>
            </a:r>
          </a:p>
        </p:txBody>
      </p:sp>
    </p:spTree>
    <p:extLst>
      <p:ext uri="{BB962C8B-B14F-4D97-AF65-F5344CB8AC3E}">
        <p14:creationId xmlns:p14="http://schemas.microsoft.com/office/powerpoint/2010/main" val="369589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A39C-366F-1F17-02D8-7E823A41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Criteria of </a:t>
            </a:r>
            <a:r>
              <a:rPr lang="en-US" sz="4800" dirty="0" err="1">
                <a:solidFill>
                  <a:srgbClr val="FF0000"/>
                </a:solidFill>
              </a:rPr>
              <a:t>Agentiality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B9B7-63D1-7F9D-0E8F-3CE2082E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Creativity</a:t>
            </a:r>
          </a:p>
          <a:p>
            <a:r>
              <a:rPr lang="en-US" dirty="0"/>
              <a:t>Foresight/Intelligence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ows could be the smartest animal other than primates - BBC Future">
            <a:extLst>
              <a:ext uri="{FF2B5EF4-FFF2-40B4-BE49-F238E27FC236}">
                <a16:creationId xmlns:a16="http://schemas.microsoft.com/office/drawing/2014/main" id="{973E39F8-1589-25D7-D9CC-890BAB98C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-2499" r="12500" b="-1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8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A39C-366F-1F17-02D8-7E823A41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Criteria of </a:t>
            </a:r>
            <a:r>
              <a:rPr lang="en-US" sz="4800" dirty="0" err="1">
                <a:solidFill>
                  <a:srgbClr val="FF0000"/>
                </a:solidFill>
              </a:rPr>
              <a:t>Agentiality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B9B7-63D1-7F9D-0E8F-3CE2082E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12" y="1772816"/>
            <a:ext cx="8229600" cy="4525963"/>
          </a:xfrm>
        </p:spPr>
        <p:txBody>
          <a:bodyPr/>
          <a:lstStyle/>
          <a:p>
            <a:r>
              <a:rPr lang="en-US" sz="3600" dirty="0"/>
              <a:t>Goals</a:t>
            </a:r>
          </a:p>
          <a:p>
            <a:r>
              <a:rPr lang="en-US" sz="3600" dirty="0"/>
              <a:t>Learning</a:t>
            </a:r>
          </a:p>
          <a:p>
            <a:r>
              <a:rPr lang="en-US" sz="3600" dirty="0"/>
              <a:t>Creativity</a:t>
            </a:r>
          </a:p>
          <a:p>
            <a:r>
              <a:rPr lang="en-US" sz="3600" dirty="0"/>
              <a:t>Foresight/Intelligence</a:t>
            </a:r>
          </a:p>
          <a:p>
            <a:r>
              <a:rPr lang="en-US" sz="3600" dirty="0"/>
              <a:t>Direction of behaviour towards long term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5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A40B83E8-E3BD-694F-B921-401427EA67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4022" y="267973"/>
            <a:ext cx="82296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6000" dirty="0">
                <a:solidFill>
                  <a:srgbClr val="FF0000"/>
                </a:solidFill>
                <a:effectLst/>
                <a:ea typeface="ＭＳ Ｐゴシック" panose="020B0600070205080204" pitchFamily="34" charset="-128"/>
              </a:rPr>
              <a:t>Free Will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2821785B-979D-8740-85DB-FE25DF17A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36" y="1809129"/>
            <a:ext cx="4945094" cy="323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7B776-5DE1-8486-1779-8AA64AA34964}"/>
              </a:ext>
            </a:extLst>
          </p:cNvPr>
          <p:cNvSpPr txBox="1"/>
          <p:nvPr/>
        </p:nvSpPr>
        <p:spPr>
          <a:xfrm>
            <a:off x="2339752" y="5447027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I have real choices? </a:t>
            </a:r>
          </a:p>
          <a:p>
            <a:r>
              <a:rPr lang="en-US" sz="2800" dirty="0"/>
              <a:t>Could I have done otherwise?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7C53F-6220-FD4E-3735-BA9D88736A7B}"/>
              </a:ext>
            </a:extLst>
          </p:cNvPr>
          <p:cNvSpPr txBox="1"/>
          <p:nvPr/>
        </p:nvSpPr>
        <p:spPr>
          <a:xfrm>
            <a:off x="7162908" y="2420888"/>
            <a:ext cx="1981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 in accordance with plans or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1D6D9-9F5C-6039-FB91-63510A6F554B}"/>
              </a:ext>
            </a:extLst>
          </p:cNvPr>
          <p:cNvSpPr txBox="1"/>
          <p:nvPr/>
        </p:nvSpPr>
        <p:spPr>
          <a:xfrm>
            <a:off x="82485" y="2420888"/>
            <a:ext cx="202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 in accordance with strongest current desire</a:t>
            </a: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F193DD94-8D1A-F570-C380-18C4ED99D7B1}"/>
              </a:ext>
            </a:extLst>
          </p:cNvPr>
          <p:cNvSpPr/>
          <p:nvPr/>
        </p:nvSpPr>
        <p:spPr>
          <a:xfrm rot="17653654">
            <a:off x="2263503" y="30139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32D1A65B-8437-3DB2-52CF-4FD630C45712}"/>
              </a:ext>
            </a:extLst>
          </p:cNvPr>
          <p:cNvSpPr/>
          <p:nvPr/>
        </p:nvSpPr>
        <p:spPr>
          <a:xfrm rot="3930865">
            <a:off x="6531508" y="293979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96681</TotalTime>
  <Words>293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Black</vt:lpstr>
      <vt:lpstr>PowerPoint Presentation</vt:lpstr>
      <vt:lpstr>Note on the Malign Epistemic Effects of Astronomy</vt:lpstr>
      <vt:lpstr>Compare…</vt:lpstr>
      <vt:lpstr>PowerPoint Presentation</vt:lpstr>
      <vt:lpstr>PowerPoint Presentation</vt:lpstr>
      <vt:lpstr>Criteria of Agentiality</vt:lpstr>
      <vt:lpstr>PowerPoint Presentation</vt:lpstr>
      <vt:lpstr>Criteria of Agentiality</vt:lpstr>
      <vt:lpstr>Free Will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Multispecies individuals as units of selection</dc:title>
  <dc:creator>jadupre</dc:creator>
  <cp:lastModifiedBy>Dupre, John</cp:lastModifiedBy>
  <cp:revision>103</cp:revision>
  <dcterms:created xsi:type="dcterms:W3CDTF">2013-06-23T10:31:11Z</dcterms:created>
  <dcterms:modified xsi:type="dcterms:W3CDTF">2023-04-07T08:28:25Z</dcterms:modified>
</cp:coreProperties>
</file>